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chivo Black" charset="1" panose="020B0A03020202020B04"/>
      <p:regular r:id="rId23"/>
    </p:embeddedFont>
    <p:embeddedFont>
      <p:font typeface="Poppins" charset="1" panose="00000500000000000000"/>
      <p:regular r:id="rId24"/>
    </p:embeddedFont>
    <p:embeddedFont>
      <p:font typeface="Canva Sans Bold" charset="1" panose="020B0803030501040103"/>
      <p:regular r:id="rId25"/>
    </p:embeddedFont>
    <p:embeddedFont>
      <p:font typeface="Agrandir Bold" charset="1" panose="00000800000000000000"/>
      <p:regular r:id="rId26"/>
    </p:embeddedFont>
    <p:embeddedFont>
      <p:font typeface="Poppins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5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9.png" Type="http://schemas.openxmlformats.org/officeDocument/2006/relationships/image"/><Relationship Id="rId8"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6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4736"/>
        </a:solidFill>
      </p:bgPr>
    </p:bg>
    <p:spTree>
      <p:nvGrpSpPr>
        <p:cNvPr id="1" name=""/>
        <p:cNvGrpSpPr/>
        <p:nvPr/>
      </p:nvGrpSpPr>
      <p:grpSpPr>
        <a:xfrm>
          <a:off x="0" y="0"/>
          <a:ext cx="0" cy="0"/>
          <a:chOff x="0" y="0"/>
          <a:chExt cx="0" cy="0"/>
        </a:xfrm>
      </p:grpSpPr>
      <p:sp>
        <p:nvSpPr>
          <p:cNvPr name="Freeform 2" id="2"/>
          <p:cNvSpPr/>
          <p:nvPr/>
        </p:nvSpPr>
        <p:spPr>
          <a:xfrm flipH="false" flipV="false" rot="-642184">
            <a:off x="14266415" y="-2969887"/>
            <a:ext cx="10260288" cy="12796278"/>
          </a:xfrm>
          <a:custGeom>
            <a:avLst/>
            <a:gdLst/>
            <a:ahLst/>
            <a:cxnLst/>
            <a:rect r="r" b="b" t="t" l="l"/>
            <a:pathLst>
              <a:path h="12796278" w="10260288">
                <a:moveTo>
                  <a:pt x="0" y="0"/>
                </a:moveTo>
                <a:lnTo>
                  <a:pt x="10260288" y="0"/>
                </a:lnTo>
                <a:lnTo>
                  <a:pt x="10260288" y="12796277"/>
                </a:lnTo>
                <a:lnTo>
                  <a:pt x="0" y="12796277"/>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065281" y="8140184"/>
            <a:ext cx="3788910" cy="3361796"/>
          </a:xfrm>
          <a:custGeom>
            <a:avLst/>
            <a:gdLst/>
            <a:ahLst/>
            <a:cxnLst/>
            <a:rect r="r" b="b" t="t" l="l"/>
            <a:pathLst>
              <a:path h="3361796" w="3788910">
                <a:moveTo>
                  <a:pt x="0" y="0"/>
                </a:moveTo>
                <a:lnTo>
                  <a:pt x="3788910" y="0"/>
                </a:lnTo>
                <a:lnTo>
                  <a:pt x="3788910" y="3361796"/>
                </a:lnTo>
                <a:lnTo>
                  <a:pt x="0" y="33617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0800000">
            <a:off x="-810314" y="-1622065"/>
            <a:ext cx="3678027" cy="3263413"/>
          </a:xfrm>
          <a:custGeom>
            <a:avLst/>
            <a:gdLst/>
            <a:ahLst/>
            <a:cxnLst/>
            <a:rect r="r" b="b" t="t" l="l"/>
            <a:pathLst>
              <a:path h="3263413" w="3678027">
                <a:moveTo>
                  <a:pt x="0" y="0"/>
                </a:moveTo>
                <a:lnTo>
                  <a:pt x="3678028" y="0"/>
                </a:lnTo>
                <a:lnTo>
                  <a:pt x="3678028" y="3263413"/>
                </a:lnTo>
                <a:lnTo>
                  <a:pt x="0" y="326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4110467">
            <a:off x="-462055" y="4655991"/>
            <a:ext cx="7603271" cy="9482538"/>
          </a:xfrm>
          <a:custGeom>
            <a:avLst/>
            <a:gdLst/>
            <a:ahLst/>
            <a:cxnLst/>
            <a:rect r="r" b="b" t="t" l="l"/>
            <a:pathLst>
              <a:path h="9482538" w="7603271">
                <a:moveTo>
                  <a:pt x="0" y="9482538"/>
                </a:moveTo>
                <a:lnTo>
                  <a:pt x="7603271" y="9482538"/>
                </a:lnTo>
                <a:lnTo>
                  <a:pt x="7603271" y="0"/>
                </a:lnTo>
                <a:lnTo>
                  <a:pt x="0" y="0"/>
                </a:lnTo>
                <a:lnTo>
                  <a:pt x="0" y="9482538"/>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65281" y="-185854"/>
            <a:ext cx="2388038" cy="2179627"/>
          </a:xfrm>
          <a:custGeom>
            <a:avLst/>
            <a:gdLst/>
            <a:ahLst/>
            <a:cxnLst/>
            <a:rect r="r" b="b" t="t" l="l"/>
            <a:pathLst>
              <a:path h="2179627" w="2388038">
                <a:moveTo>
                  <a:pt x="0" y="0"/>
                </a:moveTo>
                <a:lnTo>
                  <a:pt x="2388038" y="0"/>
                </a:lnTo>
                <a:lnTo>
                  <a:pt x="2388038" y="2179627"/>
                </a:lnTo>
                <a:lnTo>
                  <a:pt x="0" y="217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4207" y="8614271"/>
            <a:ext cx="1669083" cy="1931569"/>
          </a:xfrm>
          <a:custGeom>
            <a:avLst/>
            <a:gdLst/>
            <a:ahLst/>
            <a:cxnLst/>
            <a:rect r="r" b="b" t="t" l="l"/>
            <a:pathLst>
              <a:path h="1931569" w="1669083">
                <a:moveTo>
                  <a:pt x="0" y="0"/>
                </a:moveTo>
                <a:lnTo>
                  <a:pt x="1669083" y="0"/>
                </a:lnTo>
                <a:lnTo>
                  <a:pt x="1669083" y="1931569"/>
                </a:lnTo>
                <a:lnTo>
                  <a:pt x="0" y="19315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626811">
            <a:off x="7845409" y="-370615"/>
            <a:ext cx="2455048" cy="2841138"/>
          </a:xfrm>
          <a:custGeom>
            <a:avLst/>
            <a:gdLst/>
            <a:ahLst/>
            <a:cxnLst/>
            <a:rect r="r" b="b" t="t" l="l"/>
            <a:pathLst>
              <a:path h="2841138" w="2455048">
                <a:moveTo>
                  <a:pt x="0" y="0"/>
                </a:moveTo>
                <a:lnTo>
                  <a:pt x="2455048" y="0"/>
                </a:lnTo>
                <a:lnTo>
                  <a:pt x="2455048" y="2841138"/>
                </a:lnTo>
                <a:lnTo>
                  <a:pt x="0" y="28411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684179" y="3434018"/>
            <a:ext cx="12777507" cy="2047592"/>
          </a:xfrm>
          <a:prstGeom prst="rect">
            <a:avLst/>
          </a:prstGeom>
        </p:spPr>
        <p:txBody>
          <a:bodyPr anchor="t" rtlCol="false" tIns="0" lIns="0" bIns="0" rIns="0">
            <a:spAutoFit/>
          </a:bodyPr>
          <a:lstStyle/>
          <a:p>
            <a:pPr algn="ctr">
              <a:lnSpc>
                <a:spcPts val="5241"/>
              </a:lnSpc>
            </a:pPr>
            <a:r>
              <a:rPr lang="en-US" sz="5459">
                <a:solidFill>
                  <a:srgbClr val="FFFFFF"/>
                </a:solidFill>
                <a:latin typeface="Archivo Black"/>
                <a:ea typeface="Archivo Black"/>
                <a:cs typeface="Archivo Black"/>
                <a:sym typeface="Archivo Black"/>
              </a:rPr>
              <a:t>Forecasting the Future:</a:t>
            </a:r>
          </a:p>
          <a:p>
            <a:pPr algn="ctr">
              <a:lnSpc>
                <a:spcPts val="5241"/>
              </a:lnSpc>
            </a:pPr>
            <a:r>
              <a:rPr lang="en-US" sz="5459">
                <a:solidFill>
                  <a:srgbClr val="FFFFFF"/>
                </a:solidFill>
                <a:latin typeface="Archivo Black"/>
                <a:ea typeface="Archivo Black"/>
                <a:cs typeface="Archivo Black"/>
                <a:sym typeface="Archivo Black"/>
              </a:rPr>
              <a:t> Time Series Insights into Energy Consumption</a:t>
            </a:r>
          </a:p>
        </p:txBody>
      </p:sp>
      <p:sp>
        <p:nvSpPr>
          <p:cNvPr name="TextBox 10" id="10"/>
          <p:cNvSpPr txBox="true"/>
          <p:nvPr/>
        </p:nvSpPr>
        <p:spPr>
          <a:xfrm rot="0">
            <a:off x="4995953" y="5546108"/>
            <a:ext cx="8296093" cy="502836"/>
          </a:xfrm>
          <a:prstGeom prst="rect">
            <a:avLst/>
          </a:prstGeom>
        </p:spPr>
        <p:txBody>
          <a:bodyPr anchor="t" rtlCol="false" tIns="0" lIns="0" bIns="0" rIns="0">
            <a:spAutoFit/>
          </a:bodyPr>
          <a:lstStyle/>
          <a:p>
            <a:pPr algn="l">
              <a:lnSpc>
                <a:spcPts val="3913"/>
              </a:lnSpc>
            </a:pPr>
            <a:r>
              <a:rPr lang="en-US" sz="2795">
                <a:solidFill>
                  <a:srgbClr val="FFFFFF"/>
                </a:solidFill>
                <a:latin typeface="Poppins"/>
                <a:ea typeface="Poppins"/>
                <a:cs typeface="Poppins"/>
                <a:sym typeface="Poppins"/>
              </a:rPr>
              <a:t>Sustainable Consumption (1998–2022)</a:t>
            </a:r>
          </a:p>
        </p:txBody>
      </p:sp>
      <p:sp>
        <p:nvSpPr>
          <p:cNvPr name="Freeform 11" id="11"/>
          <p:cNvSpPr/>
          <p:nvPr/>
        </p:nvSpPr>
        <p:spPr>
          <a:xfrm flipH="false" flipV="false" rot="0">
            <a:off x="7087086" y="8477760"/>
            <a:ext cx="8374601" cy="1179711"/>
          </a:xfrm>
          <a:custGeom>
            <a:avLst/>
            <a:gdLst/>
            <a:ahLst/>
            <a:cxnLst/>
            <a:rect r="r" b="b" t="t" l="l"/>
            <a:pathLst>
              <a:path h="1179711" w="8374601">
                <a:moveTo>
                  <a:pt x="0" y="0"/>
                </a:moveTo>
                <a:lnTo>
                  <a:pt x="8374600" y="0"/>
                </a:lnTo>
                <a:lnTo>
                  <a:pt x="8374600" y="1179710"/>
                </a:lnTo>
                <a:lnTo>
                  <a:pt x="0" y="1179710"/>
                </a:lnTo>
                <a:lnTo>
                  <a:pt x="0" y="0"/>
                </a:lnTo>
                <a:close/>
              </a:path>
            </a:pathLst>
          </a:custGeom>
          <a:blipFill>
            <a:blip r:embed="rId10"/>
            <a:stretch>
              <a:fillRect l="-50303" t="-18597" r="-49268" b="-97453"/>
            </a:stretch>
          </a:blipFill>
        </p:spPr>
      </p:sp>
      <p:sp>
        <p:nvSpPr>
          <p:cNvPr name="TextBox 12" id="12"/>
          <p:cNvSpPr txBox="true"/>
          <p:nvPr/>
        </p:nvSpPr>
        <p:spPr>
          <a:xfrm rot="0">
            <a:off x="11528675" y="8626514"/>
            <a:ext cx="5730625" cy="844103"/>
          </a:xfrm>
          <a:prstGeom prst="rect">
            <a:avLst/>
          </a:prstGeom>
        </p:spPr>
        <p:txBody>
          <a:bodyPr anchor="t" rtlCol="false" tIns="0" lIns="0" bIns="0" rIns="0">
            <a:spAutoFit/>
          </a:bodyPr>
          <a:lstStyle/>
          <a:p>
            <a:pPr algn="l" marL="532821" indent="-266410" lvl="1">
              <a:lnSpc>
                <a:spcPts val="3455"/>
              </a:lnSpc>
              <a:spcBef>
                <a:spcPct val="0"/>
              </a:spcBef>
              <a:buFont typeface="Arial"/>
              <a:buChar char="•"/>
            </a:pPr>
            <a:r>
              <a:rPr lang="en-US" b="true" sz="2467" strike="noStrike" u="none">
                <a:solidFill>
                  <a:srgbClr val="FFFFFF"/>
                </a:solidFill>
                <a:latin typeface="Canva Sans Bold"/>
                <a:ea typeface="Canva Sans Bold"/>
                <a:cs typeface="Canva Sans Bold"/>
                <a:sym typeface="Canva Sans Bold"/>
              </a:rPr>
              <a:t>Sameera Khan (932)</a:t>
            </a:r>
          </a:p>
          <a:p>
            <a:pPr algn="l" marL="532821" indent="-266410" lvl="1">
              <a:lnSpc>
                <a:spcPts val="3455"/>
              </a:lnSpc>
              <a:spcBef>
                <a:spcPct val="0"/>
              </a:spcBef>
              <a:buFont typeface="Arial"/>
              <a:buChar char="•"/>
            </a:pPr>
            <a:r>
              <a:rPr lang="en-US" b="true" sz="2467" strike="noStrike" u="none">
                <a:solidFill>
                  <a:srgbClr val="FFFFFF"/>
                </a:solidFill>
                <a:latin typeface="Canva Sans Bold"/>
                <a:ea typeface="Canva Sans Bold"/>
                <a:cs typeface="Canva Sans Bold"/>
                <a:sym typeface="Canva Sans Bold"/>
              </a:rPr>
              <a:t>Divya Jain (915)</a:t>
            </a:r>
          </a:p>
        </p:txBody>
      </p:sp>
      <p:sp>
        <p:nvSpPr>
          <p:cNvPr name="Freeform 13" id="13"/>
          <p:cNvSpPr/>
          <p:nvPr/>
        </p:nvSpPr>
        <p:spPr>
          <a:xfrm flipH="false" flipV="false" rot="0">
            <a:off x="7087086" y="7426422"/>
            <a:ext cx="8374601" cy="828724"/>
          </a:xfrm>
          <a:custGeom>
            <a:avLst/>
            <a:gdLst/>
            <a:ahLst/>
            <a:cxnLst/>
            <a:rect r="r" b="b" t="t" l="l"/>
            <a:pathLst>
              <a:path h="828724" w="8374601">
                <a:moveTo>
                  <a:pt x="0" y="0"/>
                </a:moveTo>
                <a:lnTo>
                  <a:pt x="8374600" y="0"/>
                </a:lnTo>
                <a:lnTo>
                  <a:pt x="8374600" y="828725"/>
                </a:lnTo>
                <a:lnTo>
                  <a:pt x="0" y="828725"/>
                </a:lnTo>
                <a:lnTo>
                  <a:pt x="0" y="0"/>
                </a:lnTo>
                <a:close/>
              </a:path>
            </a:pathLst>
          </a:custGeom>
          <a:blipFill>
            <a:blip r:embed="rId11"/>
            <a:stretch>
              <a:fillRect l="0" t="-27053" r="0" b="-27053"/>
            </a:stretch>
          </a:blipFill>
        </p:spPr>
      </p:sp>
      <p:sp>
        <p:nvSpPr>
          <p:cNvPr name="TextBox 14" id="14"/>
          <p:cNvSpPr txBox="true"/>
          <p:nvPr/>
        </p:nvSpPr>
        <p:spPr>
          <a:xfrm rot="0">
            <a:off x="8384916" y="7439885"/>
            <a:ext cx="6287518" cy="725598"/>
          </a:xfrm>
          <a:prstGeom prst="rect">
            <a:avLst/>
          </a:prstGeom>
        </p:spPr>
        <p:txBody>
          <a:bodyPr anchor="t" rtlCol="false" tIns="0" lIns="0" bIns="0" rIns="0">
            <a:spAutoFit/>
          </a:bodyPr>
          <a:lstStyle/>
          <a:p>
            <a:pPr algn="ctr">
              <a:lnSpc>
                <a:spcPts val="5972"/>
              </a:lnSpc>
              <a:spcBef>
                <a:spcPct val="0"/>
              </a:spcBef>
            </a:pPr>
            <a:r>
              <a:rPr lang="en-US" b="true" sz="4265">
                <a:solidFill>
                  <a:srgbClr val="FFFFFF"/>
                </a:solidFill>
                <a:latin typeface="Canva Sans Bold"/>
                <a:ea typeface="Canva Sans Bold"/>
                <a:cs typeface="Canva Sans Bold"/>
                <a:sym typeface="Canva Sans Bold"/>
              </a:rPr>
              <a:t>PRESENTED BY</a:t>
            </a:r>
          </a:p>
        </p:txBody>
      </p:sp>
      <p:sp>
        <p:nvSpPr>
          <p:cNvPr name="TextBox 15" id="15"/>
          <p:cNvSpPr txBox="true"/>
          <p:nvPr/>
        </p:nvSpPr>
        <p:spPr>
          <a:xfrm rot="0">
            <a:off x="7250477" y="8586741"/>
            <a:ext cx="4971506" cy="904599"/>
          </a:xfrm>
          <a:prstGeom prst="rect">
            <a:avLst/>
          </a:prstGeom>
        </p:spPr>
        <p:txBody>
          <a:bodyPr anchor="t" rtlCol="false" tIns="0" lIns="0" bIns="0" rIns="0">
            <a:spAutoFit/>
          </a:bodyPr>
          <a:lstStyle/>
          <a:p>
            <a:pPr algn="l" marL="560219" indent="-280110" lvl="1">
              <a:lnSpc>
                <a:spcPts val="3632"/>
              </a:lnSpc>
              <a:buFont typeface="Arial"/>
              <a:buChar char="•"/>
            </a:pPr>
            <a:r>
              <a:rPr lang="en-US" b="true" sz="2594">
                <a:solidFill>
                  <a:srgbClr val="FFFFFF"/>
                </a:solidFill>
                <a:latin typeface="Canva Sans Bold"/>
                <a:ea typeface="Canva Sans Bold"/>
                <a:cs typeface="Canva Sans Bold"/>
                <a:sym typeface="Canva Sans Bold"/>
              </a:rPr>
              <a:t>Akhilesh Yadav (918)</a:t>
            </a:r>
          </a:p>
          <a:p>
            <a:pPr algn="l" marL="560219" indent="-280110" lvl="1">
              <a:lnSpc>
                <a:spcPts val="3632"/>
              </a:lnSpc>
              <a:buFont typeface="Arial"/>
              <a:buChar char="•"/>
            </a:pPr>
            <a:r>
              <a:rPr lang="en-US" b="true" sz="2594">
                <a:solidFill>
                  <a:srgbClr val="FFFFFF"/>
                </a:solidFill>
                <a:latin typeface="Canva Sans Bold"/>
                <a:ea typeface="Canva Sans Bold"/>
                <a:cs typeface="Canva Sans Bold"/>
                <a:sym typeface="Canva Sans Bold"/>
              </a:rPr>
              <a:t>Anjali Varma (931)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10110">
            <a:off x="-1975570" y="-6213308"/>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86922">
            <a:off x="15290604" y="4016898"/>
            <a:ext cx="2994551" cy="2656984"/>
          </a:xfrm>
          <a:custGeom>
            <a:avLst/>
            <a:gdLst/>
            <a:ahLst/>
            <a:cxnLst/>
            <a:rect r="r" b="b" t="t" l="l"/>
            <a:pathLst>
              <a:path h="2656984" w="2994551">
                <a:moveTo>
                  <a:pt x="0" y="0"/>
                </a:moveTo>
                <a:lnTo>
                  <a:pt x="2994552" y="0"/>
                </a:lnTo>
                <a:lnTo>
                  <a:pt x="2994552" y="2656983"/>
                </a:lnTo>
                <a:lnTo>
                  <a:pt x="0" y="2656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672153">
            <a:off x="10651659" y="6053122"/>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374217">
            <a:off x="16636507" y="-754279"/>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77446">
            <a:off x="-264109" y="85968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51310" y="2039889"/>
            <a:ext cx="4356452" cy="726045"/>
          </a:xfrm>
          <a:custGeom>
            <a:avLst/>
            <a:gdLst/>
            <a:ahLst/>
            <a:cxnLst/>
            <a:rect r="r" b="b" t="t" l="l"/>
            <a:pathLst>
              <a:path h="726045" w="4356452">
                <a:moveTo>
                  <a:pt x="0" y="0"/>
                </a:moveTo>
                <a:lnTo>
                  <a:pt x="4356452" y="0"/>
                </a:lnTo>
                <a:lnTo>
                  <a:pt x="4356452" y="726045"/>
                </a:lnTo>
                <a:lnTo>
                  <a:pt x="0" y="726045"/>
                </a:lnTo>
                <a:lnTo>
                  <a:pt x="0" y="0"/>
                </a:lnTo>
                <a:close/>
              </a:path>
            </a:pathLst>
          </a:custGeom>
          <a:blipFill>
            <a:blip r:embed="rId8"/>
            <a:stretch>
              <a:fillRect l="0" t="0" r="0" b="-40290"/>
            </a:stretch>
          </a:blipFill>
        </p:spPr>
      </p:sp>
      <p:sp>
        <p:nvSpPr>
          <p:cNvPr name="Freeform 8" id="8"/>
          <p:cNvSpPr/>
          <p:nvPr/>
        </p:nvSpPr>
        <p:spPr>
          <a:xfrm flipH="false" flipV="false" rot="0">
            <a:off x="472298" y="2956434"/>
            <a:ext cx="8037428" cy="3355626"/>
          </a:xfrm>
          <a:custGeom>
            <a:avLst/>
            <a:gdLst/>
            <a:ahLst/>
            <a:cxnLst/>
            <a:rect r="r" b="b" t="t" l="l"/>
            <a:pathLst>
              <a:path h="3355626" w="8037428">
                <a:moveTo>
                  <a:pt x="0" y="0"/>
                </a:moveTo>
                <a:lnTo>
                  <a:pt x="8037428" y="0"/>
                </a:lnTo>
                <a:lnTo>
                  <a:pt x="8037428" y="3355627"/>
                </a:lnTo>
                <a:lnTo>
                  <a:pt x="0" y="3355627"/>
                </a:lnTo>
                <a:lnTo>
                  <a:pt x="0" y="0"/>
                </a:lnTo>
                <a:close/>
              </a:path>
            </a:pathLst>
          </a:custGeom>
          <a:blipFill>
            <a:blip r:embed="rId9"/>
            <a:stretch>
              <a:fillRect l="0" t="0" r="0" b="0"/>
            </a:stretch>
          </a:blipFill>
        </p:spPr>
      </p:sp>
      <p:sp>
        <p:nvSpPr>
          <p:cNvPr name="Freeform 9" id="9"/>
          <p:cNvSpPr/>
          <p:nvPr/>
        </p:nvSpPr>
        <p:spPr>
          <a:xfrm flipH="false" flipV="false" rot="0">
            <a:off x="472298" y="6497858"/>
            <a:ext cx="8037428" cy="3556562"/>
          </a:xfrm>
          <a:custGeom>
            <a:avLst/>
            <a:gdLst/>
            <a:ahLst/>
            <a:cxnLst/>
            <a:rect r="r" b="b" t="t" l="l"/>
            <a:pathLst>
              <a:path h="3556562" w="8037428">
                <a:moveTo>
                  <a:pt x="0" y="0"/>
                </a:moveTo>
                <a:lnTo>
                  <a:pt x="8037428" y="0"/>
                </a:lnTo>
                <a:lnTo>
                  <a:pt x="8037428" y="3556562"/>
                </a:lnTo>
                <a:lnTo>
                  <a:pt x="0" y="3556562"/>
                </a:lnTo>
                <a:lnTo>
                  <a:pt x="0" y="0"/>
                </a:lnTo>
                <a:close/>
              </a:path>
            </a:pathLst>
          </a:custGeom>
          <a:blipFill>
            <a:blip r:embed="rId10"/>
            <a:stretch>
              <a:fillRect l="0" t="0" r="0" b="0"/>
            </a:stretch>
          </a:blipFill>
        </p:spPr>
      </p:sp>
      <p:sp>
        <p:nvSpPr>
          <p:cNvPr name="TextBox 10" id="10"/>
          <p:cNvSpPr txBox="true"/>
          <p:nvPr/>
        </p:nvSpPr>
        <p:spPr>
          <a:xfrm rot="0">
            <a:off x="2826729" y="-87361"/>
            <a:ext cx="12520103" cy="1143635"/>
          </a:xfrm>
          <a:prstGeom prst="rect">
            <a:avLst/>
          </a:prstGeom>
        </p:spPr>
        <p:txBody>
          <a:bodyPr anchor="t" rtlCol="false" tIns="0" lIns="0" bIns="0" rIns="0">
            <a:spAutoFit/>
          </a:bodyPr>
          <a:lstStyle/>
          <a:p>
            <a:pPr algn="ctr" marL="0" indent="0" lvl="0">
              <a:lnSpc>
                <a:spcPts val="7480"/>
              </a:lnSpc>
              <a:spcBef>
                <a:spcPct val="0"/>
              </a:spcBef>
            </a:pPr>
            <a:r>
              <a:rPr lang="en-US" b="true" sz="6800" strike="noStrike" u="none">
                <a:solidFill>
                  <a:srgbClr val="0B0A0A"/>
                </a:solidFill>
                <a:latin typeface="Agrandir Bold"/>
                <a:ea typeface="Agrandir Bold"/>
                <a:cs typeface="Agrandir Bold"/>
                <a:sym typeface="Agrandir Bold"/>
              </a:rPr>
              <a:t>To Make Stationary</a:t>
            </a:r>
          </a:p>
        </p:txBody>
      </p:sp>
      <p:sp>
        <p:nvSpPr>
          <p:cNvPr name="TextBox 11" id="11"/>
          <p:cNvSpPr txBox="true"/>
          <p:nvPr/>
        </p:nvSpPr>
        <p:spPr>
          <a:xfrm rot="0">
            <a:off x="472298" y="1428846"/>
            <a:ext cx="8048291" cy="403322"/>
          </a:xfrm>
          <a:prstGeom prst="rect">
            <a:avLst/>
          </a:prstGeom>
        </p:spPr>
        <p:txBody>
          <a:bodyPr anchor="t" rtlCol="false" tIns="0" lIns="0" bIns="0" rIns="0">
            <a:spAutoFit/>
          </a:bodyPr>
          <a:lstStyle/>
          <a:p>
            <a:pPr algn="l" marL="0" indent="0" lvl="0">
              <a:lnSpc>
                <a:spcPts val="2996"/>
              </a:lnSpc>
              <a:spcBef>
                <a:spcPct val="0"/>
              </a:spcBef>
            </a:pPr>
            <a:r>
              <a:rPr lang="en-US" sz="3121" strike="noStrike" u="none">
                <a:solidFill>
                  <a:srgbClr val="81B04B"/>
                </a:solidFill>
                <a:latin typeface="Archivo Black"/>
                <a:ea typeface="Archivo Black"/>
                <a:cs typeface="Archivo Black"/>
                <a:sym typeface="Archivo Black"/>
              </a:rPr>
              <a:t>TESTING WITH ADF &amp; KPSS TEST:</a:t>
            </a:r>
          </a:p>
        </p:txBody>
      </p:sp>
      <p:sp>
        <p:nvSpPr>
          <p:cNvPr name="Freeform 12" id="12"/>
          <p:cNvSpPr/>
          <p:nvPr/>
        </p:nvSpPr>
        <p:spPr>
          <a:xfrm flipH="false" flipV="false" rot="0">
            <a:off x="9414626" y="2066962"/>
            <a:ext cx="5838370" cy="2723268"/>
          </a:xfrm>
          <a:custGeom>
            <a:avLst/>
            <a:gdLst/>
            <a:ahLst/>
            <a:cxnLst/>
            <a:rect r="r" b="b" t="t" l="l"/>
            <a:pathLst>
              <a:path h="2723268" w="5838370">
                <a:moveTo>
                  <a:pt x="0" y="0"/>
                </a:moveTo>
                <a:lnTo>
                  <a:pt x="5838370" y="0"/>
                </a:lnTo>
                <a:lnTo>
                  <a:pt x="5838370" y="2723267"/>
                </a:lnTo>
                <a:lnTo>
                  <a:pt x="0" y="2723267"/>
                </a:lnTo>
                <a:lnTo>
                  <a:pt x="0" y="0"/>
                </a:lnTo>
                <a:close/>
              </a:path>
            </a:pathLst>
          </a:custGeom>
          <a:blipFill>
            <a:blip r:embed="rId11"/>
            <a:stretch>
              <a:fillRect l="-2309" t="-5843" r="-106359" b="-116160"/>
            </a:stretch>
          </a:blipFill>
          <a:ln w="38100" cap="sq">
            <a:solidFill>
              <a:srgbClr val="000000"/>
            </a:solidFill>
            <a:prstDash val="solid"/>
            <a:miter/>
          </a:ln>
        </p:spPr>
      </p:sp>
      <p:sp>
        <p:nvSpPr>
          <p:cNvPr name="Freeform 13" id="13"/>
          <p:cNvSpPr/>
          <p:nvPr/>
        </p:nvSpPr>
        <p:spPr>
          <a:xfrm flipH="false" flipV="false" rot="0">
            <a:off x="9414626" y="4873494"/>
            <a:ext cx="5838370" cy="2572013"/>
          </a:xfrm>
          <a:custGeom>
            <a:avLst/>
            <a:gdLst/>
            <a:ahLst/>
            <a:cxnLst/>
            <a:rect r="r" b="b" t="t" l="l"/>
            <a:pathLst>
              <a:path h="2572013" w="5838370">
                <a:moveTo>
                  <a:pt x="0" y="0"/>
                </a:moveTo>
                <a:lnTo>
                  <a:pt x="5838370" y="0"/>
                </a:lnTo>
                <a:lnTo>
                  <a:pt x="5838370" y="2572013"/>
                </a:lnTo>
                <a:lnTo>
                  <a:pt x="0" y="2572013"/>
                </a:lnTo>
                <a:lnTo>
                  <a:pt x="0" y="0"/>
                </a:lnTo>
                <a:close/>
              </a:path>
            </a:pathLst>
          </a:custGeom>
          <a:blipFill>
            <a:blip r:embed="rId11"/>
            <a:stretch>
              <a:fillRect l="-107563" t="-7945" r="-3293" b="-129577"/>
            </a:stretch>
          </a:blipFill>
          <a:ln w="38100" cap="sq">
            <a:solidFill>
              <a:srgbClr val="000000"/>
            </a:solidFill>
            <a:prstDash val="solid"/>
            <a:miter/>
          </a:ln>
        </p:spPr>
      </p:sp>
      <p:sp>
        <p:nvSpPr>
          <p:cNvPr name="Freeform 14" id="14"/>
          <p:cNvSpPr/>
          <p:nvPr/>
        </p:nvSpPr>
        <p:spPr>
          <a:xfrm flipH="false" flipV="false" rot="0">
            <a:off x="9414626" y="7528772"/>
            <a:ext cx="5838370" cy="2653515"/>
          </a:xfrm>
          <a:custGeom>
            <a:avLst/>
            <a:gdLst/>
            <a:ahLst/>
            <a:cxnLst/>
            <a:rect r="r" b="b" t="t" l="l"/>
            <a:pathLst>
              <a:path h="2653515" w="5838370">
                <a:moveTo>
                  <a:pt x="0" y="0"/>
                </a:moveTo>
                <a:lnTo>
                  <a:pt x="5838370" y="0"/>
                </a:lnTo>
                <a:lnTo>
                  <a:pt x="5838370" y="2653515"/>
                </a:lnTo>
                <a:lnTo>
                  <a:pt x="0" y="2653515"/>
                </a:lnTo>
                <a:lnTo>
                  <a:pt x="0" y="0"/>
                </a:lnTo>
                <a:close/>
              </a:path>
            </a:pathLst>
          </a:custGeom>
          <a:blipFill>
            <a:blip r:embed="rId11"/>
            <a:stretch>
              <a:fillRect l="-760" t="-110356" r="-96291" b="-4798"/>
            </a:stretch>
          </a:blipFill>
          <a:ln w="38100" cap="sq">
            <a:solidFill>
              <a:srgbClr val="000000"/>
            </a:solidFill>
            <a:prstDash val="solid"/>
            <a:miter/>
          </a:ln>
        </p:spPr>
      </p:sp>
      <p:sp>
        <p:nvSpPr>
          <p:cNvPr name="TextBox 15" id="15"/>
          <p:cNvSpPr txBox="true"/>
          <p:nvPr/>
        </p:nvSpPr>
        <p:spPr>
          <a:xfrm rot="0">
            <a:off x="9414626" y="1008649"/>
            <a:ext cx="8237300" cy="888727"/>
          </a:xfrm>
          <a:prstGeom prst="rect">
            <a:avLst/>
          </a:prstGeom>
        </p:spPr>
        <p:txBody>
          <a:bodyPr anchor="t" rtlCol="false" tIns="0" lIns="0" bIns="0" rIns="0">
            <a:spAutoFit/>
          </a:bodyPr>
          <a:lstStyle/>
          <a:p>
            <a:pPr algn="l">
              <a:lnSpc>
                <a:spcPts val="3515"/>
              </a:lnSpc>
              <a:spcBef>
                <a:spcPct val="0"/>
              </a:spcBef>
            </a:pPr>
            <a:r>
              <a:rPr lang="en-US" b="true" sz="2510">
                <a:solidFill>
                  <a:srgbClr val="81B04B"/>
                </a:solidFill>
                <a:latin typeface="Poppins Bold"/>
                <a:ea typeface="Poppins Bold"/>
                <a:cs typeface="Poppins Bold"/>
                <a:sym typeface="Poppins Bold"/>
              </a:rPr>
              <a:t>Di</a:t>
            </a:r>
            <a:r>
              <a:rPr lang="en-US" b="true" sz="2510">
                <a:solidFill>
                  <a:srgbClr val="81B04B"/>
                </a:solidFill>
                <a:latin typeface="Poppins Bold"/>
                <a:ea typeface="Poppins Bold"/>
                <a:cs typeface="Poppins Bold"/>
                <a:sym typeface="Poppins Bold"/>
              </a:rPr>
              <a:t>fferencing: </a:t>
            </a:r>
            <a:r>
              <a:rPr lang="en-US" sz="2510">
                <a:solidFill>
                  <a:srgbClr val="000000"/>
                </a:solidFill>
                <a:latin typeface="Poppins"/>
                <a:ea typeface="Poppins"/>
                <a:cs typeface="Poppins"/>
                <a:sym typeface="Poppins"/>
              </a:rPr>
              <a:t>Transforming Non-Stationary Data into Stationary Time Series</a:t>
            </a:r>
          </a:p>
        </p:txBody>
      </p:sp>
      <p:sp>
        <p:nvSpPr>
          <p:cNvPr name="AutoShape 16" id="16"/>
          <p:cNvSpPr/>
          <p:nvPr/>
        </p:nvSpPr>
        <p:spPr>
          <a:xfrm>
            <a:off x="8953320" y="1227501"/>
            <a:ext cx="28575" cy="8954695"/>
          </a:xfrm>
          <a:prstGeom prst="line">
            <a:avLst/>
          </a:prstGeom>
          <a:ln cap="rnd" w="57150">
            <a:solidFill>
              <a:srgbClr val="000000"/>
            </a:solidFill>
            <a:prstDash val="sysDash"/>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386" y="364145"/>
            <a:ext cx="17131228" cy="9558710"/>
            <a:chOff x="0" y="0"/>
            <a:chExt cx="4511928" cy="2517520"/>
          </a:xfrm>
        </p:grpSpPr>
        <p:sp>
          <p:nvSpPr>
            <p:cNvPr name="Freeform 3" id="3"/>
            <p:cNvSpPr/>
            <p:nvPr/>
          </p:nvSpPr>
          <p:spPr>
            <a:xfrm flipH="false" flipV="false" rot="0">
              <a:off x="0" y="0"/>
              <a:ext cx="4511928" cy="2517520"/>
            </a:xfrm>
            <a:custGeom>
              <a:avLst/>
              <a:gdLst/>
              <a:ahLst/>
              <a:cxnLst/>
              <a:rect r="r" b="b" t="t" l="l"/>
              <a:pathLst>
                <a:path h="2517520" w="4511928">
                  <a:moveTo>
                    <a:pt x="23048" y="0"/>
                  </a:moveTo>
                  <a:lnTo>
                    <a:pt x="4488880" y="0"/>
                  </a:lnTo>
                  <a:cubicBezTo>
                    <a:pt x="4501609" y="0"/>
                    <a:pt x="4511928" y="10319"/>
                    <a:pt x="4511928" y="23048"/>
                  </a:cubicBezTo>
                  <a:lnTo>
                    <a:pt x="4511928" y="2494473"/>
                  </a:lnTo>
                  <a:cubicBezTo>
                    <a:pt x="4511928" y="2507201"/>
                    <a:pt x="4501609" y="2517520"/>
                    <a:pt x="4488880" y="2517520"/>
                  </a:cubicBezTo>
                  <a:lnTo>
                    <a:pt x="23048" y="2517520"/>
                  </a:lnTo>
                  <a:cubicBezTo>
                    <a:pt x="10319" y="2517520"/>
                    <a:pt x="0" y="2507201"/>
                    <a:pt x="0" y="2494473"/>
                  </a:cubicBezTo>
                  <a:lnTo>
                    <a:pt x="0" y="23048"/>
                  </a:lnTo>
                  <a:cubicBezTo>
                    <a:pt x="0" y="10319"/>
                    <a:pt x="10319" y="0"/>
                    <a:pt x="23048"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0" y="-38100"/>
              <a:ext cx="4511928" cy="2555620"/>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642184">
            <a:off x="-1284007" y="388886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809236">
            <a:off x="14323608" y="-703061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26953">
            <a:off x="-35336" y="-1068842"/>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00000">
            <a:off x="16865280" y="8482437"/>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74190" y="4782395"/>
            <a:ext cx="6708450" cy="4875148"/>
          </a:xfrm>
          <a:custGeom>
            <a:avLst/>
            <a:gdLst/>
            <a:ahLst/>
            <a:cxnLst/>
            <a:rect r="r" b="b" t="t" l="l"/>
            <a:pathLst>
              <a:path h="4875148" w="6708450">
                <a:moveTo>
                  <a:pt x="0" y="0"/>
                </a:moveTo>
                <a:lnTo>
                  <a:pt x="6708450" y="0"/>
                </a:lnTo>
                <a:lnTo>
                  <a:pt x="6708450" y="4875149"/>
                </a:lnTo>
                <a:lnTo>
                  <a:pt x="0" y="4875149"/>
                </a:lnTo>
                <a:lnTo>
                  <a:pt x="0" y="0"/>
                </a:lnTo>
                <a:close/>
              </a:path>
            </a:pathLst>
          </a:custGeom>
          <a:blipFill>
            <a:blip r:embed="rId8"/>
            <a:stretch>
              <a:fillRect l="0" t="0" r="0" b="0"/>
            </a:stretch>
          </a:blipFill>
        </p:spPr>
      </p:sp>
      <p:sp>
        <p:nvSpPr>
          <p:cNvPr name="Freeform 10" id="10"/>
          <p:cNvSpPr/>
          <p:nvPr/>
        </p:nvSpPr>
        <p:spPr>
          <a:xfrm flipH="false" flipV="false" rot="0">
            <a:off x="7482640" y="6504190"/>
            <a:ext cx="3178761" cy="1446420"/>
          </a:xfrm>
          <a:custGeom>
            <a:avLst/>
            <a:gdLst/>
            <a:ahLst/>
            <a:cxnLst/>
            <a:rect r="r" b="b" t="t" l="l"/>
            <a:pathLst>
              <a:path h="1446420" w="3178761">
                <a:moveTo>
                  <a:pt x="0" y="0"/>
                </a:moveTo>
                <a:lnTo>
                  <a:pt x="3178761" y="0"/>
                </a:lnTo>
                <a:lnTo>
                  <a:pt x="3178761" y="1446421"/>
                </a:lnTo>
                <a:lnTo>
                  <a:pt x="0" y="1446421"/>
                </a:lnTo>
                <a:lnTo>
                  <a:pt x="0" y="0"/>
                </a:lnTo>
                <a:close/>
              </a:path>
            </a:pathLst>
          </a:custGeom>
          <a:blipFill>
            <a:blip r:embed="rId9"/>
            <a:stretch>
              <a:fillRect l="0" t="0" r="0" b="0"/>
            </a:stretch>
          </a:blipFill>
        </p:spPr>
      </p:sp>
      <p:sp>
        <p:nvSpPr>
          <p:cNvPr name="Freeform 11" id="11"/>
          <p:cNvSpPr/>
          <p:nvPr/>
        </p:nvSpPr>
        <p:spPr>
          <a:xfrm flipH="false" flipV="false" rot="0">
            <a:off x="10661401" y="4789826"/>
            <a:ext cx="6852408" cy="4875148"/>
          </a:xfrm>
          <a:custGeom>
            <a:avLst/>
            <a:gdLst/>
            <a:ahLst/>
            <a:cxnLst/>
            <a:rect r="r" b="b" t="t" l="l"/>
            <a:pathLst>
              <a:path h="4875148" w="6852408">
                <a:moveTo>
                  <a:pt x="0" y="0"/>
                </a:moveTo>
                <a:lnTo>
                  <a:pt x="6852409" y="0"/>
                </a:lnTo>
                <a:lnTo>
                  <a:pt x="6852409" y="4875149"/>
                </a:lnTo>
                <a:lnTo>
                  <a:pt x="0" y="4875149"/>
                </a:lnTo>
                <a:lnTo>
                  <a:pt x="0" y="0"/>
                </a:lnTo>
                <a:close/>
              </a:path>
            </a:pathLst>
          </a:custGeom>
          <a:blipFill>
            <a:blip r:embed="rId10"/>
            <a:stretch>
              <a:fillRect l="0" t="0" r="0" b="0"/>
            </a:stretch>
          </a:blipFill>
        </p:spPr>
      </p:sp>
      <p:sp>
        <p:nvSpPr>
          <p:cNvPr name="TextBox 12" id="12"/>
          <p:cNvSpPr txBox="true"/>
          <p:nvPr/>
        </p:nvSpPr>
        <p:spPr>
          <a:xfrm rot="0">
            <a:off x="2259027" y="1073716"/>
            <a:ext cx="12658246" cy="3140599"/>
          </a:xfrm>
          <a:prstGeom prst="rect">
            <a:avLst/>
          </a:prstGeom>
        </p:spPr>
        <p:txBody>
          <a:bodyPr anchor="t" rtlCol="false" tIns="0" lIns="0" bIns="0" rIns="0">
            <a:spAutoFit/>
          </a:bodyPr>
          <a:lstStyle/>
          <a:p>
            <a:pPr algn="l" marL="602640" indent="-301320" lvl="1">
              <a:lnSpc>
                <a:spcPts val="3070"/>
              </a:lnSpc>
              <a:spcBef>
                <a:spcPct val="0"/>
              </a:spcBef>
              <a:buFont typeface="Arial"/>
              <a:buChar char="•"/>
            </a:pPr>
            <a:r>
              <a:rPr lang="en-US" b="true" sz="2791">
                <a:solidFill>
                  <a:srgbClr val="00725A"/>
                </a:solidFill>
                <a:latin typeface="Agrandir Bold"/>
                <a:ea typeface="Agrandir Bold"/>
                <a:cs typeface="Agrandir Bold"/>
                <a:sym typeface="Agrandir Bold"/>
              </a:rPr>
              <a:t>ACF and PACF plots help select the order (p, d, q) for an ARIMA model.</a:t>
            </a:r>
          </a:p>
          <a:p>
            <a:pPr algn="l" marL="602640" indent="-301320" lvl="1">
              <a:lnSpc>
                <a:spcPts val="3070"/>
              </a:lnSpc>
              <a:spcBef>
                <a:spcPct val="0"/>
              </a:spcBef>
              <a:buFont typeface="Arial"/>
              <a:buChar char="•"/>
            </a:pPr>
            <a:r>
              <a:rPr lang="en-US" b="true" sz="2791">
                <a:solidFill>
                  <a:srgbClr val="00725A"/>
                </a:solidFill>
                <a:latin typeface="Agrandir Bold"/>
                <a:ea typeface="Agrandir Bold"/>
                <a:cs typeface="Agrandir Bold"/>
                <a:sym typeface="Agrandir Bold"/>
              </a:rPr>
              <a:t>A sharp drop in ACF after lag k and a spike in PACF at lag k indicates an AR(p) component with p = k.</a:t>
            </a:r>
          </a:p>
          <a:p>
            <a:pPr algn="l" marL="602640" indent="-301320" lvl="1">
              <a:lnSpc>
                <a:spcPts val="3070"/>
              </a:lnSpc>
              <a:spcBef>
                <a:spcPct val="0"/>
              </a:spcBef>
              <a:buFont typeface="Arial"/>
              <a:buChar char="•"/>
            </a:pPr>
            <a:r>
              <a:rPr lang="en-US" b="true" sz="2791">
                <a:solidFill>
                  <a:srgbClr val="00725A"/>
                </a:solidFill>
                <a:latin typeface="Agrandir Bold"/>
                <a:ea typeface="Agrandir Bold"/>
                <a:cs typeface="Agrandir Bold"/>
                <a:sym typeface="Agrandir Bold"/>
              </a:rPr>
              <a:t>A sharp drop in PACF after lag k and a spike in ACF at lag k suggests an MA(q) component with q = k.</a:t>
            </a:r>
          </a:p>
          <a:p>
            <a:pPr algn="l" marL="602640" indent="-301320" lvl="1">
              <a:lnSpc>
                <a:spcPts val="3070"/>
              </a:lnSpc>
              <a:spcBef>
                <a:spcPct val="0"/>
              </a:spcBef>
              <a:buFont typeface="Arial"/>
              <a:buChar char="•"/>
            </a:pPr>
            <a:r>
              <a:rPr lang="en-US" b="true" sz="2791">
                <a:solidFill>
                  <a:srgbClr val="00725A"/>
                </a:solidFill>
                <a:latin typeface="Agrandir Bold"/>
                <a:ea typeface="Agrandir Bold"/>
                <a:cs typeface="Agrandir Bold"/>
                <a:sym typeface="Agrandir Bold"/>
              </a:rPr>
              <a:t>The parameters are interpreted as p = 2 and q = 1.</a:t>
            </a:r>
          </a:p>
          <a:p>
            <a:pPr algn="l">
              <a:lnSpc>
                <a:spcPts val="3070"/>
              </a:lnSpc>
              <a:spcBef>
                <a:spcPct val="0"/>
              </a:spcBef>
            </a:pPr>
            <a:r>
              <a:rPr lang="en-US" b="true" sz="2791">
                <a:solidFill>
                  <a:srgbClr val="00725A"/>
                </a:solidFill>
                <a:latin typeface="Agrandir Bold"/>
                <a:ea typeface="Agrandir Bold"/>
                <a:cs typeface="Agrandir Bold"/>
                <a:sym typeface="Agrandir Bold"/>
              </a:rPr>
              <a:t>The AUTO ARIMA function suggests the model ARIMA (2,0,1), confirming the model's applicability.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809236">
            <a:off x="14666768" y="-6029728"/>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184">
            <a:off x="-6122992" y="274944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40889" y="714927"/>
            <a:ext cx="16206223" cy="8857147"/>
            <a:chOff x="0" y="0"/>
            <a:chExt cx="4268306" cy="2332746"/>
          </a:xfrm>
        </p:grpSpPr>
        <p:sp>
          <p:nvSpPr>
            <p:cNvPr name="Freeform 5" id="5"/>
            <p:cNvSpPr/>
            <p:nvPr/>
          </p:nvSpPr>
          <p:spPr>
            <a:xfrm flipH="false" flipV="false" rot="0">
              <a:off x="0" y="0"/>
              <a:ext cx="4268306" cy="2332746"/>
            </a:xfrm>
            <a:custGeom>
              <a:avLst/>
              <a:gdLst/>
              <a:ahLst/>
              <a:cxnLst/>
              <a:rect r="r" b="b" t="t" l="l"/>
              <a:pathLst>
                <a:path h="2332746" w="4268306">
                  <a:moveTo>
                    <a:pt x="24363" y="0"/>
                  </a:moveTo>
                  <a:lnTo>
                    <a:pt x="4243943" y="0"/>
                  </a:lnTo>
                  <a:cubicBezTo>
                    <a:pt x="4257398" y="0"/>
                    <a:pt x="4268306" y="10908"/>
                    <a:pt x="4268306" y="24363"/>
                  </a:cubicBezTo>
                  <a:lnTo>
                    <a:pt x="4268306" y="2308383"/>
                  </a:lnTo>
                  <a:cubicBezTo>
                    <a:pt x="4268306" y="2321839"/>
                    <a:pt x="4257398" y="2332746"/>
                    <a:pt x="4243943" y="2332746"/>
                  </a:cubicBezTo>
                  <a:lnTo>
                    <a:pt x="24363" y="2332746"/>
                  </a:lnTo>
                  <a:cubicBezTo>
                    <a:pt x="10908" y="2332746"/>
                    <a:pt x="0" y="2321839"/>
                    <a:pt x="0" y="2308383"/>
                  </a:cubicBezTo>
                  <a:lnTo>
                    <a:pt x="0" y="24363"/>
                  </a:lnTo>
                  <a:cubicBezTo>
                    <a:pt x="0" y="10908"/>
                    <a:pt x="10908" y="0"/>
                    <a:pt x="24363" y="0"/>
                  </a:cubicBezTo>
                  <a:close/>
                </a:path>
              </a:pathLst>
            </a:custGeom>
            <a:solidFill>
              <a:srgbClr val="FFFFFF"/>
            </a:solidFill>
          </p:spPr>
        </p:sp>
        <p:sp>
          <p:nvSpPr>
            <p:cNvPr name="TextBox 6" id="6"/>
            <p:cNvSpPr txBox="true"/>
            <p:nvPr/>
          </p:nvSpPr>
          <p:spPr>
            <a:xfrm>
              <a:off x="0" y="-38100"/>
              <a:ext cx="4268306" cy="2370846"/>
            </a:xfrm>
            <a:prstGeom prst="rect">
              <a:avLst/>
            </a:prstGeom>
          </p:spPr>
          <p:txBody>
            <a:bodyPr anchor="ctr" rtlCol="false" tIns="50800" lIns="50800" bIns="50800" rIns="50800"/>
            <a:lstStyle/>
            <a:p>
              <a:pPr algn="ctr">
                <a:lnSpc>
                  <a:spcPts val="3455"/>
                </a:lnSpc>
              </a:pPr>
            </a:p>
          </p:txBody>
        </p:sp>
      </p:grpSp>
      <p:sp>
        <p:nvSpPr>
          <p:cNvPr name="Freeform 7" id="7"/>
          <p:cNvSpPr/>
          <p:nvPr/>
        </p:nvSpPr>
        <p:spPr>
          <a:xfrm flipH="false" flipV="false" rot="7366403">
            <a:off x="13281" y="-429233"/>
            <a:ext cx="2030837" cy="2350214"/>
          </a:xfrm>
          <a:custGeom>
            <a:avLst/>
            <a:gdLst/>
            <a:ahLst/>
            <a:cxnLst/>
            <a:rect r="r" b="b" t="t" l="l"/>
            <a:pathLst>
              <a:path h="2350214" w="2030837">
                <a:moveTo>
                  <a:pt x="0" y="0"/>
                </a:moveTo>
                <a:lnTo>
                  <a:pt x="2030838" y="0"/>
                </a:lnTo>
                <a:lnTo>
                  <a:pt x="2030838"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391440" y="2623910"/>
            <a:ext cx="13505120" cy="6634390"/>
          </a:xfrm>
          <a:custGeom>
            <a:avLst/>
            <a:gdLst/>
            <a:ahLst/>
            <a:cxnLst/>
            <a:rect r="r" b="b" t="t" l="l"/>
            <a:pathLst>
              <a:path h="6634390" w="13505120">
                <a:moveTo>
                  <a:pt x="0" y="0"/>
                </a:moveTo>
                <a:lnTo>
                  <a:pt x="13505120" y="0"/>
                </a:lnTo>
                <a:lnTo>
                  <a:pt x="13505120" y="6634390"/>
                </a:lnTo>
                <a:lnTo>
                  <a:pt x="0" y="6634390"/>
                </a:lnTo>
                <a:lnTo>
                  <a:pt x="0" y="0"/>
                </a:lnTo>
                <a:close/>
              </a:path>
            </a:pathLst>
          </a:custGeom>
          <a:blipFill>
            <a:blip r:embed="rId6"/>
            <a:stretch>
              <a:fillRect l="0" t="0" r="0" b="0"/>
            </a:stretch>
          </a:blipFill>
        </p:spPr>
      </p:sp>
      <p:sp>
        <p:nvSpPr>
          <p:cNvPr name="TextBox 10" id="10"/>
          <p:cNvSpPr txBox="true"/>
          <p:nvPr/>
        </p:nvSpPr>
        <p:spPr>
          <a:xfrm rot="0">
            <a:off x="2311975" y="923925"/>
            <a:ext cx="13664051" cy="1665016"/>
          </a:xfrm>
          <a:prstGeom prst="rect">
            <a:avLst/>
          </a:prstGeom>
        </p:spPr>
        <p:txBody>
          <a:bodyPr anchor="t" rtlCol="false" tIns="0" lIns="0" bIns="0" rIns="0">
            <a:spAutoFit/>
          </a:bodyPr>
          <a:lstStyle/>
          <a:p>
            <a:pPr algn="ctr" marL="0" indent="0" lvl="0">
              <a:lnSpc>
                <a:spcPts val="5917"/>
              </a:lnSpc>
              <a:spcBef>
                <a:spcPct val="0"/>
              </a:spcBef>
            </a:pPr>
            <a:r>
              <a:rPr lang="en-US" b="true" sz="5379" strike="noStrike" u="none">
                <a:solidFill>
                  <a:srgbClr val="0B0A0A"/>
                </a:solidFill>
                <a:latin typeface="Agrandir Bold"/>
                <a:ea typeface="Agrandir Bold"/>
                <a:cs typeface="Agrandir Bold"/>
                <a:sym typeface="Agrandir Bold"/>
              </a:rPr>
              <a:t>Forecasting The ARIMA Model</a:t>
            </a:r>
          </a:p>
          <a:p>
            <a:pPr algn="ctr" marL="0" indent="0" lvl="0">
              <a:lnSpc>
                <a:spcPts val="5917"/>
              </a:lnSpc>
              <a:spcBef>
                <a:spcPct val="0"/>
              </a:spcBef>
            </a:pPr>
            <a:r>
              <a:rPr lang="en-US" b="true" sz="5379" strike="noStrike" u="none">
                <a:solidFill>
                  <a:srgbClr val="0B0A0A"/>
                </a:solidFill>
                <a:latin typeface="Agrandir Bold"/>
                <a:ea typeface="Agrandir Bold"/>
                <a:cs typeface="Agrandir Bold"/>
                <a:sym typeface="Agrandir Bold"/>
              </a:rPr>
              <a:t>(2022 To 2032)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E5394"/>
        </a:solidFill>
      </p:bgPr>
    </p:bg>
    <p:spTree>
      <p:nvGrpSpPr>
        <p:cNvPr id="1" name=""/>
        <p:cNvGrpSpPr/>
        <p:nvPr/>
      </p:nvGrpSpPr>
      <p:grpSpPr>
        <a:xfrm>
          <a:off x="0" y="0"/>
          <a:ext cx="0" cy="0"/>
          <a:chOff x="0" y="0"/>
          <a:chExt cx="0" cy="0"/>
        </a:xfrm>
      </p:grpSpPr>
      <p:grpSp>
        <p:nvGrpSpPr>
          <p:cNvPr name="Group 2" id="2"/>
          <p:cNvGrpSpPr/>
          <p:nvPr/>
        </p:nvGrpSpPr>
        <p:grpSpPr>
          <a:xfrm rot="0">
            <a:off x="388610" y="261575"/>
            <a:ext cx="17510779" cy="9763849"/>
            <a:chOff x="0" y="0"/>
            <a:chExt cx="4611893" cy="2571549"/>
          </a:xfrm>
        </p:grpSpPr>
        <p:sp>
          <p:nvSpPr>
            <p:cNvPr name="Freeform 3" id="3"/>
            <p:cNvSpPr/>
            <p:nvPr/>
          </p:nvSpPr>
          <p:spPr>
            <a:xfrm flipH="false" flipV="false" rot="0">
              <a:off x="0" y="0"/>
              <a:ext cx="4611893" cy="2571549"/>
            </a:xfrm>
            <a:custGeom>
              <a:avLst/>
              <a:gdLst/>
              <a:ahLst/>
              <a:cxnLst/>
              <a:rect r="r" b="b" t="t" l="l"/>
              <a:pathLst>
                <a:path h="2571549" w="4611893">
                  <a:moveTo>
                    <a:pt x="22548" y="0"/>
                  </a:moveTo>
                  <a:lnTo>
                    <a:pt x="4589344" y="0"/>
                  </a:lnTo>
                  <a:cubicBezTo>
                    <a:pt x="4595325" y="0"/>
                    <a:pt x="4601060" y="2376"/>
                    <a:pt x="4605288" y="6604"/>
                  </a:cubicBezTo>
                  <a:cubicBezTo>
                    <a:pt x="4609517" y="10833"/>
                    <a:pt x="4611893" y="16568"/>
                    <a:pt x="4611893" y="22548"/>
                  </a:cubicBezTo>
                  <a:lnTo>
                    <a:pt x="4611893" y="2549001"/>
                  </a:lnTo>
                  <a:cubicBezTo>
                    <a:pt x="4611893" y="2554981"/>
                    <a:pt x="4609517" y="2560716"/>
                    <a:pt x="4605288" y="2564945"/>
                  </a:cubicBezTo>
                  <a:cubicBezTo>
                    <a:pt x="4601060" y="2569173"/>
                    <a:pt x="4595325" y="2571549"/>
                    <a:pt x="4589344" y="2571549"/>
                  </a:cubicBezTo>
                  <a:lnTo>
                    <a:pt x="22548" y="2571549"/>
                  </a:lnTo>
                  <a:cubicBezTo>
                    <a:pt x="10095" y="2571549"/>
                    <a:pt x="0" y="2561454"/>
                    <a:pt x="0" y="2549001"/>
                  </a:cubicBezTo>
                  <a:lnTo>
                    <a:pt x="0" y="22548"/>
                  </a:lnTo>
                  <a:cubicBezTo>
                    <a:pt x="0" y="16568"/>
                    <a:pt x="2376" y="10833"/>
                    <a:pt x="6604" y="6604"/>
                  </a:cubicBezTo>
                  <a:cubicBezTo>
                    <a:pt x="10833" y="2376"/>
                    <a:pt x="16568" y="0"/>
                    <a:pt x="22548" y="0"/>
                  </a:cubicBezTo>
                  <a:close/>
                </a:path>
              </a:pathLst>
            </a:custGeom>
            <a:solidFill>
              <a:srgbClr val="FFFFFF"/>
            </a:solidFill>
          </p:spPr>
        </p:sp>
        <p:sp>
          <p:nvSpPr>
            <p:cNvPr name="TextBox 4" id="4"/>
            <p:cNvSpPr txBox="true"/>
            <p:nvPr/>
          </p:nvSpPr>
          <p:spPr>
            <a:xfrm>
              <a:off x="0" y="-38100"/>
              <a:ext cx="4611893" cy="2609649"/>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9082171">
            <a:off x="14175335" y="5412233"/>
            <a:ext cx="3678027" cy="3263413"/>
          </a:xfrm>
          <a:custGeom>
            <a:avLst/>
            <a:gdLst/>
            <a:ahLst/>
            <a:cxnLst/>
            <a:rect r="r" b="b" t="t" l="l"/>
            <a:pathLst>
              <a:path h="3263413" w="3678027">
                <a:moveTo>
                  <a:pt x="0" y="0"/>
                </a:moveTo>
                <a:lnTo>
                  <a:pt x="3678028" y="0"/>
                </a:lnTo>
                <a:lnTo>
                  <a:pt x="3678028" y="3263413"/>
                </a:lnTo>
                <a:lnTo>
                  <a:pt x="0" y="3263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672153">
            <a:off x="3170917" y="5809282"/>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955840">
            <a:off x="6430934" y="-8860796"/>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057897">
            <a:off x="17294230" y="-153750"/>
            <a:ext cx="2030837" cy="2350214"/>
          </a:xfrm>
          <a:custGeom>
            <a:avLst/>
            <a:gdLst/>
            <a:ahLst/>
            <a:cxnLst/>
            <a:rect r="r" b="b" t="t" l="l"/>
            <a:pathLst>
              <a:path h="2350214" w="2030837">
                <a:moveTo>
                  <a:pt x="0" y="0"/>
                </a:moveTo>
                <a:lnTo>
                  <a:pt x="2030837" y="0"/>
                </a:lnTo>
                <a:lnTo>
                  <a:pt x="2030837" y="2350215"/>
                </a:lnTo>
                <a:lnTo>
                  <a:pt x="0" y="23502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77446">
            <a:off x="-264109" y="85968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84961" y="3983953"/>
            <a:ext cx="8730821" cy="1972688"/>
          </a:xfrm>
          <a:custGeom>
            <a:avLst/>
            <a:gdLst/>
            <a:ahLst/>
            <a:cxnLst/>
            <a:rect r="r" b="b" t="t" l="l"/>
            <a:pathLst>
              <a:path h="1972688" w="8730821">
                <a:moveTo>
                  <a:pt x="0" y="0"/>
                </a:moveTo>
                <a:lnTo>
                  <a:pt x="8730821" y="0"/>
                </a:lnTo>
                <a:lnTo>
                  <a:pt x="8730821" y="1972688"/>
                </a:lnTo>
                <a:lnTo>
                  <a:pt x="0" y="1972688"/>
                </a:lnTo>
                <a:lnTo>
                  <a:pt x="0" y="0"/>
                </a:lnTo>
                <a:close/>
              </a:path>
            </a:pathLst>
          </a:custGeom>
          <a:blipFill>
            <a:blip r:embed="rId8"/>
            <a:stretch>
              <a:fillRect l="0" t="-439" r="0" b="-439"/>
            </a:stretch>
          </a:blipFill>
          <a:ln w="38100" cap="sq">
            <a:solidFill>
              <a:srgbClr val="000000"/>
            </a:solidFill>
            <a:prstDash val="solid"/>
            <a:miter/>
          </a:ln>
        </p:spPr>
      </p:sp>
      <p:sp>
        <p:nvSpPr>
          <p:cNvPr name="Freeform 11" id="11"/>
          <p:cNvSpPr/>
          <p:nvPr/>
        </p:nvSpPr>
        <p:spPr>
          <a:xfrm flipH="false" flipV="false" rot="0">
            <a:off x="9401774" y="1830538"/>
            <a:ext cx="171984" cy="7943513"/>
          </a:xfrm>
          <a:custGeom>
            <a:avLst/>
            <a:gdLst/>
            <a:ahLst/>
            <a:cxnLst/>
            <a:rect r="r" b="b" t="t" l="l"/>
            <a:pathLst>
              <a:path h="7943513" w="171984">
                <a:moveTo>
                  <a:pt x="0" y="0"/>
                </a:moveTo>
                <a:lnTo>
                  <a:pt x="171984" y="0"/>
                </a:lnTo>
                <a:lnTo>
                  <a:pt x="171984" y="7943513"/>
                </a:lnTo>
                <a:lnTo>
                  <a:pt x="0" y="7943513"/>
                </a:lnTo>
                <a:lnTo>
                  <a:pt x="0" y="0"/>
                </a:lnTo>
                <a:close/>
              </a:path>
            </a:pathLst>
          </a:custGeom>
          <a:blipFill>
            <a:blip r:embed="rId9"/>
            <a:stretch>
              <a:fillRect l="0" t="0" r="0" b="0"/>
            </a:stretch>
          </a:blipFill>
        </p:spPr>
      </p:sp>
      <p:sp>
        <p:nvSpPr>
          <p:cNvPr name="Freeform 12" id="12"/>
          <p:cNvSpPr/>
          <p:nvPr/>
        </p:nvSpPr>
        <p:spPr>
          <a:xfrm flipH="false" flipV="false" rot="0">
            <a:off x="9659750" y="3481032"/>
            <a:ext cx="8064712" cy="1935531"/>
          </a:xfrm>
          <a:custGeom>
            <a:avLst/>
            <a:gdLst/>
            <a:ahLst/>
            <a:cxnLst/>
            <a:rect r="r" b="b" t="t" l="l"/>
            <a:pathLst>
              <a:path h="1935531" w="8064712">
                <a:moveTo>
                  <a:pt x="0" y="0"/>
                </a:moveTo>
                <a:lnTo>
                  <a:pt x="8064711" y="0"/>
                </a:lnTo>
                <a:lnTo>
                  <a:pt x="8064711" y="1935531"/>
                </a:lnTo>
                <a:lnTo>
                  <a:pt x="0" y="1935531"/>
                </a:lnTo>
                <a:lnTo>
                  <a:pt x="0" y="0"/>
                </a:lnTo>
                <a:close/>
              </a:path>
            </a:pathLst>
          </a:custGeom>
          <a:blipFill>
            <a:blip r:embed="rId10"/>
            <a:stretch>
              <a:fillRect l="0" t="0" r="0" b="0"/>
            </a:stretch>
          </a:blipFill>
          <a:ln w="38100" cap="sq">
            <a:solidFill>
              <a:srgbClr val="000000"/>
            </a:solidFill>
            <a:prstDash val="solid"/>
            <a:miter/>
          </a:ln>
        </p:spPr>
      </p:sp>
      <p:sp>
        <p:nvSpPr>
          <p:cNvPr name="TextBox 13" id="13"/>
          <p:cNvSpPr txBox="true"/>
          <p:nvPr/>
        </p:nvSpPr>
        <p:spPr>
          <a:xfrm rot="0">
            <a:off x="584961" y="1086065"/>
            <a:ext cx="7057875" cy="2799033"/>
          </a:xfrm>
          <a:prstGeom prst="rect">
            <a:avLst/>
          </a:prstGeom>
        </p:spPr>
        <p:txBody>
          <a:bodyPr anchor="t" rtlCol="false" tIns="0" lIns="0" bIns="0" rIns="0">
            <a:spAutoFit/>
          </a:bodyPr>
          <a:lstStyle/>
          <a:p>
            <a:pPr algn="l" marL="0" indent="0" lvl="0">
              <a:lnSpc>
                <a:spcPts val="3222"/>
              </a:lnSpc>
              <a:spcBef>
                <a:spcPct val="0"/>
              </a:spcBef>
            </a:pPr>
            <a:r>
              <a:rPr lang="en-US" b="true" sz="2301" strike="noStrike" u="none">
                <a:solidFill>
                  <a:srgbClr val="000000"/>
                </a:solidFill>
                <a:latin typeface="Poppins Bold"/>
                <a:ea typeface="Poppins Bold"/>
                <a:cs typeface="Poppins Bold"/>
                <a:sym typeface="Poppins Bold"/>
              </a:rPr>
              <a:t>Null Hypothesis (H0): </a:t>
            </a:r>
            <a:r>
              <a:rPr lang="en-US" sz="2301" strike="noStrike" u="none">
                <a:solidFill>
                  <a:srgbClr val="000000"/>
                </a:solidFill>
                <a:latin typeface="Poppins"/>
                <a:ea typeface="Poppins"/>
                <a:cs typeface="Poppins"/>
                <a:sym typeface="Poppins"/>
              </a:rPr>
              <a:t>There is no serial correlation in the data, meaning that the        autocorrelations at all lags are equal to zero.</a:t>
            </a:r>
          </a:p>
          <a:p>
            <a:pPr algn="l" marL="0" indent="0" lvl="0">
              <a:lnSpc>
                <a:spcPts val="3222"/>
              </a:lnSpc>
              <a:spcBef>
                <a:spcPct val="0"/>
              </a:spcBef>
            </a:pPr>
            <a:r>
              <a:rPr lang="en-US" b="true" sz="2301" strike="noStrike" u="none">
                <a:solidFill>
                  <a:srgbClr val="000000"/>
                </a:solidFill>
                <a:latin typeface="Poppins Bold"/>
                <a:ea typeface="Poppins Bold"/>
                <a:cs typeface="Poppins Bold"/>
                <a:sym typeface="Poppins Bold"/>
              </a:rPr>
              <a:t>Alternative Hypothesis (H1): </a:t>
            </a:r>
            <a:r>
              <a:rPr lang="en-US" sz="2301" strike="noStrike" u="none">
                <a:solidFill>
                  <a:srgbClr val="000000"/>
                </a:solidFill>
                <a:latin typeface="Poppins"/>
                <a:ea typeface="Poppins"/>
                <a:cs typeface="Poppins"/>
                <a:sym typeface="Poppins"/>
              </a:rPr>
              <a:t>There is serial correlation in the data, meaning that at least one of the autocorrelations at some lag is not equal to zero</a:t>
            </a:r>
          </a:p>
        </p:txBody>
      </p:sp>
      <p:sp>
        <p:nvSpPr>
          <p:cNvPr name="TextBox 14" id="14"/>
          <p:cNvSpPr txBox="true"/>
          <p:nvPr/>
        </p:nvSpPr>
        <p:spPr>
          <a:xfrm rot="0">
            <a:off x="751310" y="6164312"/>
            <a:ext cx="8132537" cy="3757587"/>
          </a:xfrm>
          <a:prstGeom prst="rect">
            <a:avLst/>
          </a:prstGeom>
        </p:spPr>
        <p:txBody>
          <a:bodyPr anchor="t" rtlCol="false" tIns="0" lIns="0" bIns="0" rIns="0">
            <a:spAutoFit/>
          </a:bodyPr>
          <a:lstStyle/>
          <a:p>
            <a:pPr algn="l" marL="0" indent="0" lvl="0">
              <a:lnSpc>
                <a:spcPts val="3292"/>
              </a:lnSpc>
              <a:spcBef>
                <a:spcPct val="0"/>
              </a:spcBef>
            </a:pPr>
            <a:r>
              <a:rPr lang="en-US" b="true" sz="2351" strike="noStrike" u="none">
                <a:solidFill>
                  <a:srgbClr val="000000"/>
                </a:solidFill>
                <a:latin typeface="Poppins Bold"/>
                <a:ea typeface="Poppins Bold"/>
                <a:cs typeface="Poppins Bold"/>
                <a:sym typeface="Poppins Bold"/>
              </a:rPr>
              <a:t>CONCLUSION:</a:t>
            </a:r>
          </a:p>
          <a:p>
            <a:pPr algn="l" marL="0" indent="0" lvl="0">
              <a:lnSpc>
                <a:spcPts val="3292"/>
              </a:lnSpc>
              <a:spcBef>
                <a:spcPct val="0"/>
              </a:spcBef>
            </a:pPr>
            <a:r>
              <a:rPr lang="en-US" sz="2351" strike="noStrike" u="none">
                <a:solidFill>
                  <a:srgbClr val="000000"/>
                </a:solidFill>
                <a:latin typeface="Poppins"/>
                <a:ea typeface="Poppins"/>
                <a:cs typeface="Poppins"/>
                <a:sym typeface="Poppins"/>
              </a:rPr>
              <a:t>The Box- L jung test yielded a chi-squared statistic (X-squared) of approximately 0.10363 with 1 degree of freedom and a corresponding p-value of approximately 0.7475. Since the p-value is significantly greater than the commonly used significance level of 0.05, we fail to reject the null hypothesis. </a:t>
            </a:r>
          </a:p>
          <a:p>
            <a:pPr algn="l" marL="0" indent="0" lvl="0">
              <a:lnSpc>
                <a:spcPts val="3292"/>
              </a:lnSpc>
              <a:spcBef>
                <a:spcPct val="0"/>
              </a:spcBef>
            </a:pPr>
            <a:r>
              <a:rPr lang="en-US" sz="2351" strike="noStrike" u="none">
                <a:solidFill>
                  <a:srgbClr val="000000"/>
                </a:solidFill>
                <a:latin typeface="Poppins"/>
                <a:ea typeface="Poppins"/>
                <a:cs typeface="Poppins"/>
                <a:sym typeface="Poppins"/>
              </a:rPr>
              <a:t>       </a:t>
            </a:r>
            <a:r>
              <a:rPr lang="en-US" b="true" sz="2351" strike="noStrike" u="none">
                <a:solidFill>
                  <a:srgbClr val="000000"/>
                </a:solidFill>
                <a:latin typeface="Poppins Bold"/>
                <a:ea typeface="Poppins Bold"/>
                <a:cs typeface="Poppins Bold"/>
                <a:sym typeface="Poppins Bold"/>
              </a:rPr>
              <a:t>MODEL IS GOOD FIT</a:t>
            </a:r>
          </a:p>
        </p:txBody>
      </p:sp>
      <p:sp>
        <p:nvSpPr>
          <p:cNvPr name="TextBox 15" id="15"/>
          <p:cNvSpPr txBox="true"/>
          <p:nvPr/>
        </p:nvSpPr>
        <p:spPr>
          <a:xfrm rot="0">
            <a:off x="9659750" y="2641798"/>
            <a:ext cx="8152567" cy="524909"/>
          </a:xfrm>
          <a:prstGeom prst="rect">
            <a:avLst/>
          </a:prstGeom>
        </p:spPr>
        <p:txBody>
          <a:bodyPr anchor="t" rtlCol="false" tIns="0" lIns="0" bIns="0" rIns="0">
            <a:spAutoFit/>
          </a:bodyPr>
          <a:lstStyle/>
          <a:p>
            <a:pPr algn="ctr">
              <a:lnSpc>
                <a:spcPts val="3389"/>
              </a:lnSpc>
              <a:spcBef>
                <a:spcPct val="0"/>
              </a:spcBef>
            </a:pPr>
            <a:r>
              <a:rPr lang="en-US" b="true" sz="3081" u="sng">
                <a:solidFill>
                  <a:srgbClr val="0B0A0A"/>
                </a:solidFill>
                <a:latin typeface="Agrandir Bold"/>
                <a:ea typeface="Agrandir Bold"/>
                <a:cs typeface="Agrandir Bold"/>
                <a:sym typeface="Agrandir Bold"/>
              </a:rPr>
              <a:t>TESTING THE ACCURACY OF PREDICTION</a:t>
            </a:r>
          </a:p>
        </p:txBody>
      </p:sp>
      <p:sp>
        <p:nvSpPr>
          <p:cNvPr name="TextBox 16" id="16"/>
          <p:cNvSpPr txBox="true"/>
          <p:nvPr/>
        </p:nvSpPr>
        <p:spPr>
          <a:xfrm rot="0">
            <a:off x="9659750" y="5745144"/>
            <a:ext cx="7599550" cy="3599133"/>
          </a:xfrm>
          <a:prstGeom prst="rect">
            <a:avLst/>
          </a:prstGeom>
        </p:spPr>
        <p:txBody>
          <a:bodyPr anchor="t" rtlCol="false" tIns="0" lIns="0" bIns="0" rIns="0">
            <a:spAutoFit/>
          </a:bodyPr>
          <a:lstStyle/>
          <a:p>
            <a:pPr algn="l" marL="0" indent="0" lvl="0">
              <a:lnSpc>
                <a:spcPts val="3222"/>
              </a:lnSpc>
              <a:spcBef>
                <a:spcPct val="0"/>
              </a:spcBef>
            </a:pPr>
            <a:r>
              <a:rPr lang="en-US" b="true" sz="2301" strike="noStrike" u="none">
                <a:solidFill>
                  <a:srgbClr val="000000"/>
                </a:solidFill>
                <a:latin typeface="Poppins Bold"/>
                <a:ea typeface="Poppins Bold"/>
                <a:cs typeface="Poppins Bold"/>
                <a:sym typeface="Poppins Bold"/>
              </a:rPr>
              <a:t>For the training set:</a:t>
            </a:r>
          </a:p>
          <a:p>
            <a:pPr algn="l" marL="0" indent="0" lvl="0">
              <a:lnSpc>
                <a:spcPts val="3222"/>
              </a:lnSpc>
              <a:spcBef>
                <a:spcPct val="0"/>
              </a:spcBef>
            </a:pPr>
            <a:r>
              <a:rPr lang="en-US" sz="2301" strike="noStrike" u="none">
                <a:solidFill>
                  <a:srgbClr val="000000"/>
                </a:solidFill>
                <a:latin typeface="Poppins"/>
                <a:ea typeface="Poppins"/>
                <a:cs typeface="Poppins"/>
                <a:sym typeface="Poppins"/>
              </a:rPr>
              <a:t>• A low RMSE and MAE indicate that your  model is fitting the training data well.</a:t>
            </a:r>
          </a:p>
          <a:p>
            <a:pPr algn="l" marL="0" indent="0" lvl="0">
              <a:lnSpc>
                <a:spcPts val="3222"/>
              </a:lnSpc>
              <a:spcBef>
                <a:spcPct val="0"/>
              </a:spcBef>
            </a:pPr>
            <a:r>
              <a:rPr lang="en-US" sz="2301" strike="noStrike" u="none">
                <a:solidFill>
                  <a:srgbClr val="000000"/>
                </a:solidFill>
                <a:latin typeface="Poppins"/>
                <a:ea typeface="Poppins"/>
                <a:cs typeface="Poppins"/>
                <a:sym typeface="Poppins"/>
              </a:rPr>
              <a:t>• MASE close to 1 suggests that your model is performing reasonably compared to a naïve model.</a:t>
            </a:r>
          </a:p>
          <a:p>
            <a:pPr algn="l" marL="0" indent="0" lvl="0">
              <a:lnSpc>
                <a:spcPts val="3222"/>
              </a:lnSpc>
              <a:spcBef>
                <a:spcPct val="0"/>
              </a:spcBef>
            </a:pPr>
            <a:r>
              <a:rPr lang="en-US" b="true" sz="2301" strike="noStrike" u="none">
                <a:solidFill>
                  <a:srgbClr val="000000"/>
                </a:solidFill>
                <a:latin typeface="Poppins Bold"/>
                <a:ea typeface="Poppins Bold"/>
                <a:cs typeface="Poppins Bold"/>
                <a:sym typeface="Poppins Bold"/>
              </a:rPr>
              <a:t>For the testing set:</a:t>
            </a:r>
          </a:p>
          <a:p>
            <a:pPr algn="l" marL="0" indent="0" lvl="0">
              <a:lnSpc>
                <a:spcPts val="3222"/>
              </a:lnSpc>
              <a:spcBef>
                <a:spcPct val="0"/>
              </a:spcBef>
            </a:pPr>
            <a:r>
              <a:rPr lang="en-US" sz="2301" strike="noStrike" u="none">
                <a:solidFill>
                  <a:srgbClr val="000000"/>
                </a:solidFill>
                <a:latin typeface="Poppins"/>
                <a:ea typeface="Poppins"/>
                <a:cs typeface="Poppins"/>
                <a:sym typeface="Poppins"/>
              </a:rPr>
              <a:t>The missing value (NA) for ACF1 suggests that the test set residuals might not exhibit significant autocorrelation.</a:t>
            </a:r>
          </a:p>
        </p:txBody>
      </p:sp>
      <p:sp>
        <p:nvSpPr>
          <p:cNvPr name="TextBox 17" id="17"/>
          <p:cNvSpPr txBox="true"/>
          <p:nvPr/>
        </p:nvSpPr>
        <p:spPr>
          <a:xfrm rot="0">
            <a:off x="6857743" y="707318"/>
            <a:ext cx="11041646" cy="957519"/>
          </a:xfrm>
          <a:prstGeom prst="rect">
            <a:avLst/>
          </a:prstGeom>
        </p:spPr>
        <p:txBody>
          <a:bodyPr anchor="t" rtlCol="false" tIns="0" lIns="0" bIns="0" rIns="0">
            <a:spAutoFit/>
          </a:bodyPr>
          <a:lstStyle/>
          <a:p>
            <a:pPr algn="ctr" marL="0" indent="0" lvl="0">
              <a:lnSpc>
                <a:spcPts val="3688"/>
              </a:lnSpc>
              <a:spcBef>
                <a:spcPct val="0"/>
              </a:spcBef>
            </a:pPr>
            <a:r>
              <a:rPr lang="en-US" sz="3842" strike="noStrike" u="none">
                <a:solidFill>
                  <a:srgbClr val="81B04B"/>
                </a:solidFill>
                <a:latin typeface="Archivo Black"/>
                <a:ea typeface="Archivo Black"/>
                <a:cs typeface="Archivo Black"/>
                <a:sym typeface="Archivo Black"/>
              </a:rPr>
              <a:t>TESTING THE MODEL FIT AND COMPARISON WITH ACTUAL DATA </a:t>
            </a:r>
          </a:p>
        </p:txBody>
      </p:sp>
      <p:sp>
        <p:nvSpPr>
          <p:cNvPr name="TextBox 18" id="18"/>
          <p:cNvSpPr txBox="true"/>
          <p:nvPr/>
        </p:nvSpPr>
        <p:spPr>
          <a:xfrm rot="0">
            <a:off x="584961" y="507045"/>
            <a:ext cx="5430700" cy="514313"/>
          </a:xfrm>
          <a:prstGeom prst="rect">
            <a:avLst/>
          </a:prstGeom>
        </p:spPr>
        <p:txBody>
          <a:bodyPr anchor="t" rtlCol="false" tIns="0" lIns="0" bIns="0" rIns="0">
            <a:spAutoFit/>
          </a:bodyPr>
          <a:lstStyle/>
          <a:p>
            <a:pPr algn="l">
              <a:lnSpc>
                <a:spcPts val="3144"/>
              </a:lnSpc>
            </a:pPr>
            <a:r>
              <a:rPr lang="en-US" sz="3144" b="true">
                <a:solidFill>
                  <a:srgbClr val="0B0A0A"/>
                </a:solidFill>
                <a:latin typeface="Agrandir Bold"/>
                <a:ea typeface="Agrandir Bold"/>
                <a:cs typeface="Agrandir Bold"/>
                <a:sym typeface="Agrandir Bold"/>
              </a:rPr>
              <a:t>TESTING THE FIT: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4736"/>
        </a:solidFill>
      </p:bgPr>
    </p:bg>
    <p:spTree>
      <p:nvGrpSpPr>
        <p:cNvPr id="1" name=""/>
        <p:cNvGrpSpPr/>
        <p:nvPr/>
      </p:nvGrpSpPr>
      <p:grpSpPr>
        <a:xfrm>
          <a:off x="0" y="0"/>
          <a:ext cx="0" cy="0"/>
          <a:chOff x="0" y="0"/>
          <a:chExt cx="0" cy="0"/>
        </a:xfrm>
      </p:grpSpPr>
      <p:sp>
        <p:nvSpPr>
          <p:cNvPr name="Freeform 2" id="2"/>
          <p:cNvSpPr/>
          <p:nvPr/>
        </p:nvSpPr>
        <p:spPr>
          <a:xfrm flipH="false" flipV="false" rot="8809236">
            <a:off x="16639936" y="-4857266"/>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184">
            <a:off x="-5179303" y="1090836"/>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5454" y="4094648"/>
            <a:ext cx="5043291" cy="4510912"/>
            <a:chOff x="0" y="0"/>
            <a:chExt cx="1030873" cy="922052"/>
          </a:xfrm>
        </p:grpSpPr>
        <p:sp>
          <p:nvSpPr>
            <p:cNvPr name="Freeform 5" id="5"/>
            <p:cNvSpPr/>
            <p:nvPr/>
          </p:nvSpPr>
          <p:spPr>
            <a:xfrm flipH="false" flipV="false" rot="0">
              <a:off x="0" y="0"/>
              <a:ext cx="1030873" cy="922052"/>
            </a:xfrm>
            <a:custGeom>
              <a:avLst/>
              <a:gdLst/>
              <a:ahLst/>
              <a:cxnLst/>
              <a:rect r="r" b="b" t="t" l="l"/>
              <a:pathLst>
                <a:path h="922052" w="1030873">
                  <a:moveTo>
                    <a:pt x="84430" y="0"/>
                  </a:moveTo>
                  <a:lnTo>
                    <a:pt x="946443" y="0"/>
                  </a:lnTo>
                  <a:cubicBezTo>
                    <a:pt x="968835" y="0"/>
                    <a:pt x="990310" y="8895"/>
                    <a:pt x="1006144" y="24729"/>
                  </a:cubicBezTo>
                  <a:cubicBezTo>
                    <a:pt x="1021977" y="40563"/>
                    <a:pt x="1030873" y="62038"/>
                    <a:pt x="1030873" y="84430"/>
                  </a:cubicBezTo>
                  <a:lnTo>
                    <a:pt x="1030873" y="837622"/>
                  </a:lnTo>
                  <a:cubicBezTo>
                    <a:pt x="1030873" y="860014"/>
                    <a:pt x="1021977" y="881489"/>
                    <a:pt x="1006144" y="897323"/>
                  </a:cubicBezTo>
                  <a:cubicBezTo>
                    <a:pt x="990310" y="913156"/>
                    <a:pt x="968835" y="922052"/>
                    <a:pt x="946443" y="922052"/>
                  </a:cubicBezTo>
                  <a:lnTo>
                    <a:pt x="84430" y="922052"/>
                  </a:lnTo>
                  <a:cubicBezTo>
                    <a:pt x="62038" y="922052"/>
                    <a:pt x="40563" y="913156"/>
                    <a:pt x="24729" y="897323"/>
                  </a:cubicBezTo>
                  <a:cubicBezTo>
                    <a:pt x="8895" y="881489"/>
                    <a:pt x="0" y="860014"/>
                    <a:pt x="0" y="837622"/>
                  </a:cubicBezTo>
                  <a:lnTo>
                    <a:pt x="0" y="84430"/>
                  </a:lnTo>
                  <a:cubicBezTo>
                    <a:pt x="0" y="62038"/>
                    <a:pt x="8895" y="40563"/>
                    <a:pt x="24729" y="24729"/>
                  </a:cubicBezTo>
                  <a:cubicBezTo>
                    <a:pt x="40563" y="8895"/>
                    <a:pt x="62038" y="0"/>
                    <a:pt x="84430" y="0"/>
                  </a:cubicBezTo>
                  <a:close/>
                </a:path>
              </a:pathLst>
            </a:custGeom>
            <a:blipFill>
              <a:blip r:embed="rId4"/>
              <a:stretch>
                <a:fillRect l="-19318" t="0" r="-19318" b="0"/>
              </a:stretch>
            </a:blipFill>
            <a:ln w="142875" cap="rnd">
              <a:solidFill>
                <a:srgbClr val="0F4736"/>
              </a:solidFill>
              <a:prstDash val="solid"/>
              <a:round/>
            </a:ln>
          </p:spPr>
        </p:sp>
      </p:grpSp>
      <p:sp>
        <p:nvSpPr>
          <p:cNvPr name="Freeform 6" id="6"/>
          <p:cNvSpPr/>
          <p:nvPr/>
        </p:nvSpPr>
        <p:spPr>
          <a:xfrm flipH="false" flipV="false" rot="7366403">
            <a:off x="-349899" y="-3825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674040" y="2529231"/>
            <a:ext cx="2613960" cy="5636571"/>
          </a:xfrm>
          <a:custGeom>
            <a:avLst/>
            <a:gdLst/>
            <a:ahLst/>
            <a:cxnLst/>
            <a:rect r="r" b="b" t="t" l="l"/>
            <a:pathLst>
              <a:path h="5636571" w="2613960">
                <a:moveTo>
                  <a:pt x="0" y="0"/>
                </a:moveTo>
                <a:lnTo>
                  <a:pt x="2613960" y="0"/>
                </a:lnTo>
                <a:lnTo>
                  <a:pt x="2613960" y="5636570"/>
                </a:lnTo>
                <a:lnTo>
                  <a:pt x="0" y="5636570"/>
                </a:lnTo>
                <a:lnTo>
                  <a:pt x="0" y="0"/>
                </a:lnTo>
                <a:close/>
              </a:path>
            </a:pathLst>
          </a:custGeom>
          <a:blipFill>
            <a:blip r:embed="rId7"/>
            <a:stretch>
              <a:fillRect l="0" t="0" r="0" b="0"/>
            </a:stretch>
          </a:blipFill>
        </p:spPr>
      </p:sp>
      <p:sp>
        <p:nvSpPr>
          <p:cNvPr name="TextBox 9" id="9"/>
          <p:cNvSpPr txBox="true"/>
          <p:nvPr/>
        </p:nvSpPr>
        <p:spPr>
          <a:xfrm rot="0">
            <a:off x="2568946" y="438150"/>
            <a:ext cx="13150109" cy="1276350"/>
          </a:xfrm>
          <a:prstGeom prst="rect">
            <a:avLst/>
          </a:prstGeom>
        </p:spPr>
        <p:txBody>
          <a:bodyPr anchor="t" rtlCol="false" tIns="0" lIns="0" bIns="0" rIns="0">
            <a:spAutoFit/>
          </a:bodyPr>
          <a:lstStyle/>
          <a:p>
            <a:pPr algn="ctr" marL="0" indent="0" lvl="0">
              <a:lnSpc>
                <a:spcPts val="4800"/>
              </a:lnSpc>
              <a:spcBef>
                <a:spcPct val="0"/>
              </a:spcBef>
            </a:pPr>
            <a:r>
              <a:rPr lang="en-US" sz="5000" strike="noStrike" u="none">
                <a:solidFill>
                  <a:srgbClr val="A7D276"/>
                </a:solidFill>
                <a:latin typeface="Archivo Black"/>
                <a:ea typeface="Archivo Black"/>
                <a:cs typeface="Archivo Black"/>
                <a:sym typeface="Archivo Black"/>
              </a:rPr>
              <a:t>Method To Reduce The Electricity Consumption</a:t>
            </a:r>
          </a:p>
        </p:txBody>
      </p:sp>
      <p:sp>
        <p:nvSpPr>
          <p:cNvPr name="TextBox 10" id="10"/>
          <p:cNvSpPr txBox="true"/>
          <p:nvPr/>
        </p:nvSpPr>
        <p:spPr>
          <a:xfrm rot="0">
            <a:off x="5427820" y="2594021"/>
            <a:ext cx="9797732" cy="1500627"/>
          </a:xfrm>
          <a:prstGeom prst="rect">
            <a:avLst/>
          </a:prstGeom>
        </p:spPr>
        <p:txBody>
          <a:bodyPr anchor="t" rtlCol="false" tIns="0" lIns="0" bIns="0" rIns="0">
            <a:spAutoFit/>
          </a:bodyPr>
          <a:lstStyle/>
          <a:p>
            <a:pPr algn="l">
              <a:lnSpc>
                <a:spcPts val="3913"/>
              </a:lnSpc>
            </a:pPr>
            <a:r>
              <a:rPr lang="en-US" b="true" sz="2795" strike="noStrike" u="none">
                <a:solidFill>
                  <a:srgbClr val="FFFFFF"/>
                </a:solidFill>
                <a:latin typeface="Poppins Bold"/>
                <a:ea typeface="Poppins Bold"/>
                <a:cs typeface="Poppins Bold"/>
                <a:sym typeface="Poppins Bold"/>
              </a:rPr>
              <a:t>Reducing electricity consumption is essential for energy efficiency, sustainability, and cost savings. Here are effective strategies to achieve this:</a:t>
            </a:r>
          </a:p>
        </p:txBody>
      </p:sp>
      <p:sp>
        <p:nvSpPr>
          <p:cNvPr name="TextBox 11" id="11"/>
          <p:cNvSpPr txBox="true"/>
          <p:nvPr/>
        </p:nvSpPr>
        <p:spPr>
          <a:xfrm rot="0">
            <a:off x="5427820" y="4290573"/>
            <a:ext cx="10026549" cy="4967727"/>
          </a:xfrm>
          <a:prstGeom prst="rect">
            <a:avLst/>
          </a:prstGeom>
        </p:spPr>
        <p:txBody>
          <a:bodyPr anchor="t" rtlCol="false" tIns="0" lIns="0" bIns="0" rIns="0">
            <a:spAutoFit/>
          </a:bodyPr>
          <a:lstStyle/>
          <a:p>
            <a:pPr algn="l" marL="603480" indent="-301740" lvl="1">
              <a:lnSpc>
                <a:spcPts val="3913"/>
              </a:lnSpc>
              <a:buFont typeface="Arial"/>
              <a:buChar char="•"/>
            </a:pPr>
            <a:r>
              <a:rPr lang="en-US" b="true" sz="2795" strike="noStrike" u="none">
                <a:solidFill>
                  <a:srgbClr val="FFFFFF"/>
                </a:solidFill>
                <a:latin typeface="Poppins Bold"/>
                <a:ea typeface="Poppins Bold"/>
                <a:cs typeface="Poppins Bold"/>
                <a:sym typeface="Poppins Bold"/>
              </a:rPr>
              <a:t>Upgrade to energy-efficient appliances and LED lighting.</a:t>
            </a:r>
          </a:p>
          <a:p>
            <a:pPr algn="l" marL="603480" indent="-301740" lvl="1">
              <a:lnSpc>
                <a:spcPts val="3913"/>
              </a:lnSpc>
              <a:buFont typeface="Arial"/>
              <a:buChar char="•"/>
            </a:pPr>
            <a:r>
              <a:rPr lang="en-US" b="true" sz="2795" strike="noStrike" u="none">
                <a:solidFill>
                  <a:srgbClr val="FFFFFF"/>
                </a:solidFill>
                <a:latin typeface="Poppins Bold"/>
                <a:ea typeface="Poppins Bold"/>
                <a:cs typeface="Poppins Bold"/>
                <a:sym typeface="Poppins Bold"/>
              </a:rPr>
              <a:t>Install smart thermostats.</a:t>
            </a:r>
          </a:p>
          <a:p>
            <a:pPr algn="l" marL="603480" indent="-301740" lvl="1">
              <a:lnSpc>
                <a:spcPts val="3913"/>
              </a:lnSpc>
              <a:buFont typeface="Arial"/>
              <a:buChar char="•"/>
            </a:pPr>
            <a:r>
              <a:rPr lang="en-US" b="true" sz="2795" strike="noStrike" u="none">
                <a:solidFill>
                  <a:srgbClr val="FFFFFF"/>
                </a:solidFill>
                <a:latin typeface="Poppins Bold"/>
                <a:ea typeface="Poppins Bold"/>
                <a:cs typeface="Poppins Bold"/>
                <a:sym typeface="Poppins Bold"/>
              </a:rPr>
              <a:t>Encourage energy-saving behaviors and conduct energy audits.</a:t>
            </a:r>
          </a:p>
          <a:p>
            <a:pPr algn="l" marL="603480" indent="-301740" lvl="1">
              <a:lnSpc>
                <a:spcPts val="3913"/>
              </a:lnSpc>
              <a:buFont typeface="Arial"/>
              <a:buChar char="•"/>
            </a:pPr>
            <a:r>
              <a:rPr lang="en-US" b="true" sz="2795" strike="noStrike" u="none">
                <a:solidFill>
                  <a:srgbClr val="FFFFFF"/>
                </a:solidFill>
                <a:latin typeface="Poppins Bold"/>
                <a:ea typeface="Poppins Bold"/>
                <a:cs typeface="Poppins Bold"/>
                <a:sym typeface="Poppins Bold"/>
              </a:rPr>
              <a:t>Improve insulation in homes and buildings.</a:t>
            </a:r>
          </a:p>
          <a:p>
            <a:pPr algn="l" marL="603480" indent="-301740" lvl="1">
              <a:lnSpc>
                <a:spcPts val="3913"/>
              </a:lnSpc>
              <a:buFont typeface="Arial"/>
              <a:buChar char="•"/>
            </a:pPr>
            <a:r>
              <a:rPr lang="en-US" b="true" sz="2795" strike="noStrike" u="none">
                <a:solidFill>
                  <a:srgbClr val="FFFFFF"/>
                </a:solidFill>
                <a:latin typeface="Poppins Bold"/>
                <a:ea typeface="Poppins Bold"/>
                <a:cs typeface="Poppins Bold"/>
                <a:sym typeface="Poppins Bold"/>
              </a:rPr>
              <a:t>Using solar panels is an excellent way to save electricity consumption and promote renewable energy.</a:t>
            </a:r>
          </a:p>
          <a:p>
            <a:pPr algn="l" marL="0" indent="0" lvl="0">
              <a:lnSpc>
                <a:spcPts val="3913"/>
              </a:lnSpc>
              <a:spcBef>
                <a:spcPct val="0"/>
              </a:spcBef>
            </a:pPr>
          </a:p>
        </p:txBody>
      </p:sp>
      <p:sp>
        <p:nvSpPr>
          <p:cNvPr name="Freeform 12" id="12"/>
          <p:cNvSpPr/>
          <p:nvPr/>
        </p:nvSpPr>
        <p:spPr>
          <a:xfrm flipH="false" flipV="false" rot="-642184">
            <a:off x="-4953771" y="1767663"/>
            <a:ext cx="10260288" cy="12796278"/>
          </a:xfrm>
          <a:custGeom>
            <a:avLst/>
            <a:gdLst/>
            <a:ahLst/>
            <a:cxnLst/>
            <a:rect r="r" b="b" t="t" l="l"/>
            <a:pathLst>
              <a:path h="12796278" w="10260288">
                <a:moveTo>
                  <a:pt x="0" y="0"/>
                </a:moveTo>
                <a:lnTo>
                  <a:pt x="10260288" y="0"/>
                </a:lnTo>
                <a:lnTo>
                  <a:pt x="10260288" y="12796277"/>
                </a:lnTo>
                <a:lnTo>
                  <a:pt x="0" y="12796277"/>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65520" y="2679746"/>
            <a:ext cx="4014591" cy="1377751"/>
            <a:chOff x="0" y="0"/>
            <a:chExt cx="5352788" cy="1837001"/>
          </a:xfrm>
        </p:grpSpPr>
        <p:sp>
          <p:nvSpPr>
            <p:cNvPr name="Freeform 14" id="14"/>
            <p:cNvSpPr/>
            <p:nvPr/>
          </p:nvSpPr>
          <p:spPr>
            <a:xfrm flipH="false" flipV="false" rot="0">
              <a:off x="0" y="0"/>
              <a:ext cx="5352788" cy="1837001"/>
            </a:xfrm>
            <a:custGeom>
              <a:avLst/>
              <a:gdLst/>
              <a:ahLst/>
              <a:cxnLst/>
              <a:rect r="r" b="b" t="t" l="l"/>
              <a:pathLst>
                <a:path h="1837001" w="5352788">
                  <a:moveTo>
                    <a:pt x="0" y="0"/>
                  </a:moveTo>
                  <a:lnTo>
                    <a:pt x="5352788" y="0"/>
                  </a:lnTo>
                  <a:lnTo>
                    <a:pt x="5352788" y="1837001"/>
                  </a:lnTo>
                  <a:lnTo>
                    <a:pt x="0" y="1837001"/>
                  </a:lnTo>
                  <a:lnTo>
                    <a:pt x="0" y="0"/>
                  </a:lnTo>
                  <a:close/>
                </a:path>
              </a:pathLst>
            </a:custGeom>
            <a:blipFill>
              <a:blip r:embed="rId8"/>
              <a:stretch>
                <a:fillRect l="-124915" t="0" r="-129472" b="-57477"/>
              </a:stretch>
            </a:blipFill>
          </p:spPr>
        </p:sp>
        <p:sp>
          <p:nvSpPr>
            <p:cNvPr name="TextBox 15" id="15"/>
            <p:cNvSpPr txBox="true"/>
            <p:nvPr/>
          </p:nvSpPr>
          <p:spPr>
            <a:xfrm rot="0">
              <a:off x="349161" y="185446"/>
              <a:ext cx="4654465" cy="1570885"/>
            </a:xfrm>
            <a:prstGeom prst="rect">
              <a:avLst/>
            </a:prstGeom>
          </p:spPr>
          <p:txBody>
            <a:bodyPr anchor="t" rtlCol="false" tIns="0" lIns="0" bIns="0" rIns="0">
              <a:spAutoFit/>
            </a:bodyPr>
            <a:lstStyle/>
            <a:p>
              <a:pPr algn="ctr" marL="0" indent="0" lvl="0">
                <a:lnSpc>
                  <a:spcPts val="4398"/>
                </a:lnSpc>
                <a:spcBef>
                  <a:spcPct val="0"/>
                </a:spcBef>
              </a:pPr>
              <a:r>
                <a:rPr lang="en-US" sz="4581">
                  <a:solidFill>
                    <a:srgbClr val="FFFFFF"/>
                  </a:solidFill>
                  <a:latin typeface="Archivo Black"/>
                  <a:ea typeface="Archivo Black"/>
                  <a:cs typeface="Archivo Black"/>
                  <a:sym typeface="Archivo Black"/>
                </a:rPr>
                <a:t>SOLAR PANELS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4736"/>
        </a:solidFill>
      </p:bgPr>
    </p:bg>
    <p:spTree>
      <p:nvGrpSpPr>
        <p:cNvPr id="1" name=""/>
        <p:cNvGrpSpPr/>
        <p:nvPr/>
      </p:nvGrpSpPr>
      <p:grpSpPr>
        <a:xfrm>
          <a:off x="0" y="0"/>
          <a:ext cx="0" cy="0"/>
          <a:chOff x="0" y="0"/>
          <a:chExt cx="0" cy="0"/>
        </a:xfrm>
      </p:grpSpPr>
      <p:sp>
        <p:nvSpPr>
          <p:cNvPr name="Freeform 2" id="2"/>
          <p:cNvSpPr/>
          <p:nvPr/>
        </p:nvSpPr>
        <p:spPr>
          <a:xfrm flipH="false" flipV="false" rot="8809236">
            <a:off x="16639936" y="-4857266"/>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184">
            <a:off x="-2717858" y="4480746"/>
            <a:ext cx="8375239" cy="10445310"/>
          </a:xfrm>
          <a:custGeom>
            <a:avLst/>
            <a:gdLst/>
            <a:ahLst/>
            <a:cxnLst/>
            <a:rect r="r" b="b" t="t" l="l"/>
            <a:pathLst>
              <a:path h="10445310" w="8375239">
                <a:moveTo>
                  <a:pt x="0" y="0"/>
                </a:moveTo>
                <a:lnTo>
                  <a:pt x="8375239" y="0"/>
                </a:lnTo>
                <a:lnTo>
                  <a:pt x="8375239" y="10445310"/>
                </a:lnTo>
                <a:lnTo>
                  <a:pt x="0" y="10445310"/>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366403">
            <a:off x="-349899" y="-3825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7785" y="2082229"/>
            <a:ext cx="4381489" cy="894065"/>
          </a:xfrm>
          <a:custGeom>
            <a:avLst/>
            <a:gdLst/>
            <a:ahLst/>
            <a:cxnLst/>
            <a:rect r="r" b="b" t="t" l="l"/>
            <a:pathLst>
              <a:path h="894065" w="4381489">
                <a:moveTo>
                  <a:pt x="0" y="0"/>
                </a:moveTo>
                <a:lnTo>
                  <a:pt x="4381489" y="0"/>
                </a:lnTo>
                <a:lnTo>
                  <a:pt x="4381489" y="894064"/>
                </a:lnTo>
                <a:lnTo>
                  <a:pt x="0" y="894064"/>
                </a:lnTo>
                <a:lnTo>
                  <a:pt x="0" y="0"/>
                </a:lnTo>
                <a:close/>
              </a:path>
            </a:pathLst>
          </a:custGeom>
          <a:blipFill>
            <a:blip r:embed="rId6"/>
            <a:stretch>
              <a:fillRect l="-92686" t="-18597" r="-96404" b="-97453"/>
            </a:stretch>
          </a:blipFill>
        </p:spPr>
      </p:sp>
      <p:sp>
        <p:nvSpPr>
          <p:cNvPr name="Freeform 7" id="7"/>
          <p:cNvSpPr/>
          <p:nvPr/>
        </p:nvSpPr>
        <p:spPr>
          <a:xfrm flipH="false" flipV="false" rot="0">
            <a:off x="12114329" y="6560067"/>
            <a:ext cx="5806050" cy="3263531"/>
          </a:xfrm>
          <a:custGeom>
            <a:avLst/>
            <a:gdLst/>
            <a:ahLst/>
            <a:cxnLst/>
            <a:rect r="r" b="b" t="t" l="l"/>
            <a:pathLst>
              <a:path h="3263531" w="5806050">
                <a:moveTo>
                  <a:pt x="0" y="0"/>
                </a:moveTo>
                <a:lnTo>
                  <a:pt x="5806050" y="0"/>
                </a:lnTo>
                <a:lnTo>
                  <a:pt x="5806050" y="3263532"/>
                </a:lnTo>
                <a:lnTo>
                  <a:pt x="0" y="3263532"/>
                </a:lnTo>
                <a:lnTo>
                  <a:pt x="0" y="0"/>
                </a:lnTo>
                <a:close/>
              </a:path>
            </a:pathLst>
          </a:custGeom>
          <a:blipFill>
            <a:blip r:embed="rId7"/>
            <a:stretch>
              <a:fillRect l="0" t="0" r="0" b="0"/>
            </a:stretch>
          </a:blipFill>
        </p:spPr>
      </p:sp>
      <p:sp>
        <p:nvSpPr>
          <p:cNvPr name="Freeform 8" id="8"/>
          <p:cNvSpPr/>
          <p:nvPr/>
        </p:nvSpPr>
        <p:spPr>
          <a:xfrm flipH="false" flipV="false" rot="0">
            <a:off x="12114329" y="2529261"/>
            <a:ext cx="5806050" cy="3423667"/>
          </a:xfrm>
          <a:custGeom>
            <a:avLst/>
            <a:gdLst/>
            <a:ahLst/>
            <a:cxnLst/>
            <a:rect r="r" b="b" t="t" l="l"/>
            <a:pathLst>
              <a:path h="3423667" w="5806050">
                <a:moveTo>
                  <a:pt x="0" y="0"/>
                </a:moveTo>
                <a:lnTo>
                  <a:pt x="5806050" y="0"/>
                </a:lnTo>
                <a:lnTo>
                  <a:pt x="5806050" y="3423667"/>
                </a:lnTo>
                <a:lnTo>
                  <a:pt x="0" y="3423667"/>
                </a:lnTo>
                <a:lnTo>
                  <a:pt x="0" y="0"/>
                </a:lnTo>
                <a:close/>
              </a:path>
            </a:pathLst>
          </a:custGeom>
          <a:blipFill>
            <a:blip r:embed="rId8"/>
            <a:stretch>
              <a:fillRect l="0" t="-10329" r="0" b="-2727"/>
            </a:stretch>
          </a:blipFill>
        </p:spPr>
      </p:sp>
      <p:sp>
        <p:nvSpPr>
          <p:cNvPr name="TextBox 9" id="9"/>
          <p:cNvSpPr txBox="true"/>
          <p:nvPr/>
        </p:nvSpPr>
        <p:spPr>
          <a:xfrm rot="0">
            <a:off x="3302621" y="497028"/>
            <a:ext cx="12105701" cy="1276350"/>
          </a:xfrm>
          <a:prstGeom prst="rect">
            <a:avLst/>
          </a:prstGeom>
        </p:spPr>
        <p:txBody>
          <a:bodyPr anchor="t" rtlCol="false" tIns="0" lIns="0" bIns="0" rIns="0">
            <a:spAutoFit/>
          </a:bodyPr>
          <a:lstStyle/>
          <a:p>
            <a:pPr algn="ctr" marL="0" indent="0" lvl="0">
              <a:lnSpc>
                <a:spcPts val="4800"/>
              </a:lnSpc>
              <a:spcBef>
                <a:spcPct val="0"/>
              </a:spcBef>
            </a:pPr>
            <a:r>
              <a:rPr lang="en-US" sz="5000" strike="noStrike" u="none">
                <a:solidFill>
                  <a:srgbClr val="A7D276"/>
                </a:solidFill>
                <a:latin typeface="Archivo Black"/>
                <a:ea typeface="Archivo Black"/>
                <a:cs typeface="Archivo Black"/>
                <a:sym typeface="Archivo Black"/>
              </a:rPr>
              <a:t>Method To Reduce The Electricity Consumption</a:t>
            </a:r>
          </a:p>
        </p:txBody>
      </p:sp>
      <p:sp>
        <p:nvSpPr>
          <p:cNvPr name="TextBox 10" id="10"/>
          <p:cNvSpPr txBox="true"/>
          <p:nvPr/>
        </p:nvSpPr>
        <p:spPr>
          <a:xfrm rot="0">
            <a:off x="1513589" y="2243511"/>
            <a:ext cx="3809881" cy="666750"/>
          </a:xfrm>
          <a:prstGeom prst="rect">
            <a:avLst/>
          </a:prstGeom>
        </p:spPr>
        <p:txBody>
          <a:bodyPr anchor="t" rtlCol="false" tIns="0" lIns="0" bIns="0" rIns="0">
            <a:spAutoFit/>
          </a:bodyPr>
          <a:lstStyle/>
          <a:p>
            <a:pPr algn="ctr" marL="0" indent="0" lvl="0">
              <a:lnSpc>
                <a:spcPts val="4800"/>
              </a:lnSpc>
              <a:spcBef>
                <a:spcPct val="0"/>
              </a:spcBef>
            </a:pPr>
            <a:r>
              <a:rPr lang="en-US" sz="5000" strike="noStrike" u="none">
                <a:solidFill>
                  <a:srgbClr val="FFFFFF"/>
                </a:solidFill>
                <a:latin typeface="Archivo Black"/>
                <a:ea typeface="Archivo Black"/>
                <a:cs typeface="Archivo Black"/>
                <a:sym typeface="Archivo Black"/>
              </a:rPr>
              <a:t>WINDMILL </a:t>
            </a:r>
          </a:p>
        </p:txBody>
      </p:sp>
      <p:sp>
        <p:nvSpPr>
          <p:cNvPr name="TextBox 11" id="11"/>
          <p:cNvSpPr txBox="true"/>
          <p:nvPr/>
        </p:nvSpPr>
        <p:spPr>
          <a:xfrm rot="0">
            <a:off x="518957" y="3214418"/>
            <a:ext cx="11504041" cy="6923840"/>
          </a:xfrm>
          <a:prstGeom prst="rect">
            <a:avLst/>
          </a:prstGeom>
        </p:spPr>
        <p:txBody>
          <a:bodyPr anchor="t" rtlCol="false" tIns="0" lIns="0" bIns="0" rIns="0">
            <a:spAutoFit/>
          </a:bodyPr>
          <a:lstStyle/>
          <a:p>
            <a:pPr algn="l" marL="0" indent="0" lvl="0">
              <a:lnSpc>
                <a:spcPts val="3646"/>
              </a:lnSpc>
              <a:spcBef>
                <a:spcPct val="0"/>
              </a:spcBef>
            </a:pPr>
            <a:r>
              <a:rPr lang="en-US" b="true" sz="2604" strike="noStrike" u="none">
                <a:solidFill>
                  <a:srgbClr val="FFFFFF"/>
                </a:solidFill>
                <a:latin typeface="Poppins Bold"/>
                <a:ea typeface="Poppins Bold"/>
                <a:cs typeface="Poppins Bold"/>
                <a:sym typeface="Poppins Bold"/>
              </a:rPr>
              <a:t>Wind </a:t>
            </a:r>
            <a:r>
              <a:rPr lang="en-US" b="true" sz="2604" strike="noStrike" u="none">
                <a:solidFill>
                  <a:srgbClr val="FFFFFF"/>
                </a:solidFill>
                <a:latin typeface="Poppins Bold"/>
                <a:ea typeface="Poppins Bold"/>
                <a:cs typeface="Poppins Bold"/>
                <a:sym typeface="Poppins Bold"/>
              </a:rPr>
              <a:t>E</a:t>
            </a:r>
            <a:r>
              <a:rPr lang="en-US" b="true" sz="2604" strike="noStrike" u="none">
                <a:solidFill>
                  <a:srgbClr val="FFFFFF"/>
                </a:solidFill>
                <a:latin typeface="Poppins Bold"/>
                <a:ea typeface="Poppins Bold"/>
                <a:cs typeface="Poppins Bold"/>
                <a:sym typeface="Poppins Bold"/>
              </a:rPr>
              <a:t>ne</a:t>
            </a:r>
            <a:r>
              <a:rPr lang="en-US" b="true" sz="2604" strike="noStrike" u="none">
                <a:solidFill>
                  <a:srgbClr val="FFFFFF"/>
                </a:solidFill>
                <a:latin typeface="Poppins Bold"/>
                <a:ea typeface="Poppins Bold"/>
                <a:cs typeface="Poppins Bold"/>
                <a:sym typeface="Poppins Bold"/>
              </a:rPr>
              <a:t>rgy</a:t>
            </a:r>
            <a:r>
              <a:rPr lang="en-US" b="true" sz="2604" strike="noStrike" u="none">
                <a:solidFill>
                  <a:srgbClr val="FFFFFF"/>
                </a:solidFill>
                <a:latin typeface="Poppins Bold"/>
                <a:ea typeface="Poppins Bold"/>
                <a:cs typeface="Poppins Bold"/>
                <a:sym typeface="Poppins Bold"/>
              </a:rPr>
              <a:t> </a:t>
            </a:r>
            <a:r>
              <a:rPr lang="en-US" b="true" sz="2604" strike="noStrike" u="none">
                <a:solidFill>
                  <a:srgbClr val="FFFFFF"/>
                </a:solidFill>
                <a:latin typeface="Poppins Bold"/>
                <a:ea typeface="Poppins Bold"/>
                <a:cs typeface="Poppins Bold"/>
                <a:sym typeface="Poppins Bold"/>
              </a:rPr>
              <a:t>&amp;</a:t>
            </a:r>
            <a:r>
              <a:rPr lang="en-US" b="true" sz="2604" strike="noStrike" u="none">
                <a:solidFill>
                  <a:srgbClr val="FFFFFF"/>
                </a:solidFill>
                <a:latin typeface="Poppins Bold"/>
                <a:ea typeface="Poppins Bold"/>
                <a:cs typeface="Poppins Bold"/>
                <a:sym typeface="Poppins Bold"/>
              </a:rPr>
              <a:t> </a:t>
            </a:r>
            <a:r>
              <a:rPr lang="en-US" b="true" sz="2604" strike="noStrike" u="none">
                <a:solidFill>
                  <a:srgbClr val="FFFFFF"/>
                </a:solidFill>
                <a:latin typeface="Poppins Bold"/>
                <a:ea typeface="Poppins Bold"/>
                <a:cs typeface="Poppins Bold"/>
                <a:sym typeface="Poppins Bold"/>
              </a:rPr>
              <a:t>Co</a:t>
            </a:r>
            <a:r>
              <a:rPr lang="en-US" b="true" sz="2604" strike="noStrike" u="none">
                <a:solidFill>
                  <a:srgbClr val="FFFFFF"/>
                </a:solidFill>
                <a:latin typeface="Poppins Bold"/>
                <a:ea typeface="Poppins Bold"/>
                <a:cs typeface="Poppins Bold"/>
                <a:sym typeface="Poppins Bold"/>
              </a:rPr>
              <a:t>n</a:t>
            </a:r>
            <a:r>
              <a:rPr lang="en-US" b="true" sz="2604" strike="noStrike" u="none">
                <a:solidFill>
                  <a:srgbClr val="FFFFFF"/>
                </a:solidFill>
                <a:latin typeface="Poppins Bold"/>
                <a:ea typeface="Poppins Bold"/>
                <a:cs typeface="Poppins Bold"/>
                <a:sym typeface="Poppins Bold"/>
              </a:rPr>
              <a:t>s</a:t>
            </a:r>
            <a:r>
              <a:rPr lang="en-US" b="true" sz="2604" strike="noStrike" u="none">
                <a:solidFill>
                  <a:srgbClr val="FFFFFF"/>
                </a:solidFill>
                <a:latin typeface="Poppins Bold"/>
                <a:ea typeface="Poppins Bold"/>
                <a:cs typeface="Poppins Bold"/>
                <a:sym typeface="Poppins Bold"/>
              </a:rPr>
              <a:t>er</a:t>
            </a:r>
            <a:r>
              <a:rPr lang="en-US" b="true" sz="2604" strike="noStrike" u="none">
                <a:solidFill>
                  <a:srgbClr val="FFFFFF"/>
                </a:solidFill>
                <a:latin typeface="Poppins Bold"/>
                <a:ea typeface="Poppins Bold"/>
                <a:cs typeface="Poppins Bold"/>
                <a:sym typeface="Poppins Bold"/>
              </a:rPr>
              <a:t>va</a:t>
            </a:r>
            <a:r>
              <a:rPr lang="en-US" b="true" sz="2604" strike="noStrike" u="none">
                <a:solidFill>
                  <a:srgbClr val="FFFFFF"/>
                </a:solidFill>
                <a:latin typeface="Poppins Bold"/>
                <a:ea typeface="Poppins Bold"/>
                <a:cs typeface="Poppins Bold"/>
                <a:sym typeface="Poppins Bold"/>
              </a:rPr>
              <a:t>t</a:t>
            </a:r>
            <a:r>
              <a:rPr lang="en-US" b="true" sz="2604" strike="noStrike" u="none">
                <a:solidFill>
                  <a:srgbClr val="FFFFFF"/>
                </a:solidFill>
                <a:latin typeface="Poppins Bold"/>
                <a:ea typeface="Poppins Bold"/>
                <a:cs typeface="Poppins Bold"/>
                <a:sym typeface="Poppins Bold"/>
              </a:rPr>
              <a:t>i</a:t>
            </a:r>
            <a:r>
              <a:rPr lang="en-US" b="true" sz="2604" strike="noStrike" u="none">
                <a:solidFill>
                  <a:srgbClr val="FFFFFF"/>
                </a:solidFill>
                <a:latin typeface="Poppins Bold"/>
                <a:ea typeface="Poppins Bold"/>
                <a:cs typeface="Poppins Bold"/>
                <a:sym typeface="Poppins Bold"/>
              </a:rPr>
              <a:t>o</a:t>
            </a:r>
            <a:r>
              <a:rPr lang="en-US" b="true" sz="2604" strike="noStrike" u="none">
                <a:solidFill>
                  <a:srgbClr val="FFFFFF"/>
                </a:solidFill>
                <a:latin typeface="Poppins Bold"/>
                <a:ea typeface="Poppins Bold"/>
                <a:cs typeface="Poppins Bold"/>
                <a:sym typeface="Poppins Bold"/>
              </a:rPr>
              <a:t>n:</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Windmills</a:t>
            </a:r>
            <a:r>
              <a:rPr lang="en-US" b="true" sz="2604" strike="noStrike" u="none">
                <a:solidFill>
                  <a:srgbClr val="FFFFFF"/>
                </a:solidFill>
                <a:latin typeface="Poppins Bold"/>
                <a:ea typeface="Poppins Bold"/>
                <a:cs typeface="Poppins Bold"/>
                <a:sym typeface="Poppins Bold"/>
              </a:rPr>
              <a:t> generate clean, renewable electricity with n</a:t>
            </a:r>
            <a:r>
              <a:rPr lang="en-US" b="true" sz="2604" strike="noStrike" u="none">
                <a:solidFill>
                  <a:srgbClr val="FFFFFF"/>
                </a:solidFill>
                <a:latin typeface="Poppins Bold"/>
                <a:ea typeface="Poppins Bold"/>
                <a:cs typeface="Poppins Bold"/>
                <a:sym typeface="Poppins Bold"/>
              </a:rPr>
              <a:t>o</a:t>
            </a:r>
            <a:r>
              <a:rPr lang="en-US" b="true" sz="2604" strike="noStrike" u="none">
                <a:solidFill>
                  <a:srgbClr val="FFFFFF"/>
                </a:solidFill>
                <a:latin typeface="Poppins Bold"/>
                <a:ea typeface="Poppins Bold"/>
                <a:cs typeface="Poppins Bold"/>
                <a:sym typeface="Poppins Bold"/>
              </a:rPr>
              <a:t> greenhouse gases.</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S</a:t>
            </a:r>
            <a:r>
              <a:rPr lang="en-US" b="true" sz="2604" strike="noStrike" u="none">
                <a:solidFill>
                  <a:srgbClr val="FFFFFF"/>
                </a:solidFill>
                <a:latin typeface="Poppins Bold"/>
                <a:ea typeface="Poppins Bold"/>
                <a:cs typeface="Poppins Bold"/>
                <a:sym typeface="Poppins Bold"/>
              </a:rPr>
              <a:t>calable, cost-effective, and suitable for </a:t>
            </a:r>
            <a:r>
              <a:rPr lang="en-US" b="true" sz="2604" strike="noStrike" u="none">
                <a:solidFill>
                  <a:srgbClr val="FFFFFF"/>
                </a:solidFill>
                <a:latin typeface="Poppins Bold"/>
                <a:ea typeface="Poppins Bold"/>
                <a:cs typeface="Poppins Bold"/>
                <a:sym typeface="Poppins Bold"/>
              </a:rPr>
              <a:t>h</a:t>
            </a:r>
            <a:r>
              <a:rPr lang="en-US" b="true" sz="2604" strike="noStrike" u="none">
                <a:solidFill>
                  <a:srgbClr val="FFFFFF"/>
                </a:solidFill>
                <a:latin typeface="Poppins Bold"/>
                <a:ea typeface="Poppins Bold"/>
                <a:cs typeface="Poppins Bold"/>
                <a:sym typeface="Poppins Bold"/>
              </a:rPr>
              <a:t>omes to utility projects.</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C</a:t>
            </a:r>
            <a:r>
              <a:rPr lang="en-US" b="true" sz="2604" strike="noStrike" u="none">
                <a:solidFill>
                  <a:srgbClr val="FFFFFF"/>
                </a:solidFill>
                <a:latin typeface="Poppins Bold"/>
                <a:ea typeface="Poppins Bold"/>
                <a:cs typeface="Poppins Bold"/>
                <a:sym typeface="Poppins Bold"/>
              </a:rPr>
              <a:t>omplements solar power </a:t>
            </a:r>
            <a:r>
              <a:rPr lang="en-US" b="true" sz="2604" strike="noStrike" u="none">
                <a:solidFill>
                  <a:srgbClr val="FFFFFF"/>
                </a:solidFill>
                <a:latin typeface="Poppins Bold"/>
                <a:ea typeface="Poppins Bold"/>
                <a:cs typeface="Poppins Bold"/>
                <a:sym typeface="Poppins Bold"/>
              </a:rPr>
              <a:t>f</a:t>
            </a:r>
            <a:r>
              <a:rPr lang="en-US" b="true" sz="2604" strike="noStrike" u="none">
                <a:solidFill>
                  <a:srgbClr val="FFFFFF"/>
                </a:solidFill>
                <a:latin typeface="Poppins Bold"/>
                <a:ea typeface="Poppins Bold"/>
                <a:cs typeface="Poppins Bold"/>
                <a:sym typeface="Poppins Bold"/>
              </a:rPr>
              <a:t>o</a:t>
            </a:r>
            <a:r>
              <a:rPr lang="en-US" b="true" sz="2604" strike="noStrike" u="none">
                <a:solidFill>
                  <a:srgbClr val="FFFFFF"/>
                </a:solidFill>
                <a:latin typeface="Poppins Bold"/>
                <a:ea typeface="Poppins Bold"/>
                <a:cs typeface="Poppins Bold"/>
                <a:sym typeface="Poppins Bold"/>
              </a:rPr>
              <a:t>r</a:t>
            </a:r>
            <a:r>
              <a:rPr lang="en-US" b="true" sz="2604" strike="noStrike" u="none">
                <a:solidFill>
                  <a:srgbClr val="FFFFFF"/>
                </a:solidFill>
                <a:latin typeface="Poppins Bold"/>
                <a:ea typeface="Poppins Bold"/>
                <a:cs typeface="Poppins Bold"/>
                <a:sym typeface="Poppins Bold"/>
              </a:rPr>
              <a:t> reliable day</a:t>
            </a:r>
            <a:r>
              <a:rPr lang="en-US" b="true" sz="2604" strike="noStrike" u="none">
                <a:solidFill>
                  <a:srgbClr val="FFFFFF"/>
                </a:solidFill>
                <a:latin typeface="Poppins Bold"/>
                <a:ea typeface="Poppins Bold"/>
                <a:cs typeface="Poppins Bold"/>
                <a:sym typeface="Poppins Bold"/>
              </a:rPr>
              <a:t>-</a:t>
            </a:r>
            <a:r>
              <a:rPr lang="en-US" b="true" sz="2604" strike="noStrike" u="none">
                <a:solidFill>
                  <a:srgbClr val="FFFFFF"/>
                </a:solidFill>
                <a:latin typeface="Poppins Bold"/>
                <a:ea typeface="Poppins Bold"/>
                <a:cs typeface="Poppins Bold"/>
                <a:sym typeface="Poppins Bold"/>
              </a:rPr>
              <a:t>night</a:t>
            </a:r>
            <a:r>
              <a:rPr lang="en-US" b="true" sz="2604" strike="noStrike" u="none">
                <a:solidFill>
                  <a:srgbClr val="FFFFFF"/>
                </a:solidFill>
                <a:latin typeface="Poppins Bold"/>
                <a:ea typeface="Poppins Bold"/>
                <a:cs typeface="Poppins Bold"/>
                <a:sym typeface="Poppins Bold"/>
              </a:rPr>
              <a:t> supply</a:t>
            </a:r>
            <a:r>
              <a:rPr lang="en-US" b="true" sz="2604" strike="noStrike" u="none">
                <a:solidFill>
                  <a:srgbClr val="FFFFFF"/>
                </a:solidFill>
                <a:latin typeface="Poppins Bold"/>
                <a:ea typeface="Poppins Bold"/>
                <a:cs typeface="Poppins Bold"/>
                <a:sym typeface="Poppins Bold"/>
              </a:rPr>
              <a:t>.</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Prov</a:t>
            </a:r>
            <a:r>
              <a:rPr lang="en-US" b="true" sz="2604" strike="noStrike" u="none">
                <a:solidFill>
                  <a:srgbClr val="FFFFFF"/>
                </a:solidFill>
                <a:latin typeface="Poppins Bold"/>
                <a:ea typeface="Poppins Bold"/>
                <a:cs typeface="Poppins Bold"/>
                <a:sym typeface="Poppins Bold"/>
              </a:rPr>
              <a:t>id</a:t>
            </a:r>
            <a:r>
              <a:rPr lang="en-US" b="true" sz="2604" strike="noStrike" u="none">
                <a:solidFill>
                  <a:srgbClr val="FFFFFF"/>
                </a:solidFill>
                <a:latin typeface="Poppins Bold"/>
                <a:ea typeface="Poppins Bold"/>
                <a:cs typeface="Poppins Bold"/>
                <a:sym typeface="Poppins Bold"/>
              </a:rPr>
              <a:t>e</a:t>
            </a:r>
            <a:r>
              <a:rPr lang="en-US" b="true" sz="2604" strike="noStrike" u="none">
                <a:solidFill>
                  <a:srgbClr val="FFFFFF"/>
                </a:solidFill>
                <a:latin typeface="Poppins Bold"/>
                <a:ea typeface="Poppins Bold"/>
                <a:cs typeface="Poppins Bold"/>
                <a:sym typeface="Poppins Bold"/>
              </a:rPr>
              <a:t>s environmental </a:t>
            </a:r>
            <a:r>
              <a:rPr lang="en-US" b="true" sz="2604" strike="noStrike" u="none">
                <a:solidFill>
                  <a:srgbClr val="FFFFFF"/>
                </a:solidFill>
                <a:latin typeface="Poppins Bold"/>
                <a:ea typeface="Poppins Bold"/>
                <a:cs typeface="Poppins Bold"/>
                <a:sym typeface="Poppins Bold"/>
              </a:rPr>
              <a:t>a</a:t>
            </a:r>
            <a:r>
              <a:rPr lang="en-US" b="true" sz="2604" strike="noStrike" u="none">
                <a:solidFill>
                  <a:srgbClr val="FFFFFF"/>
                </a:solidFill>
                <a:latin typeface="Poppins Bold"/>
                <a:ea typeface="Poppins Bold"/>
                <a:cs typeface="Poppins Bold"/>
                <a:sym typeface="Poppins Bold"/>
              </a:rPr>
              <a:t>n</a:t>
            </a:r>
            <a:r>
              <a:rPr lang="en-US" b="true" sz="2604" strike="noStrike" u="none">
                <a:solidFill>
                  <a:srgbClr val="FFFFFF"/>
                </a:solidFill>
                <a:latin typeface="Poppins Bold"/>
                <a:ea typeface="Poppins Bold"/>
                <a:cs typeface="Poppins Bold"/>
                <a:sym typeface="Poppins Bold"/>
              </a:rPr>
              <a:t>d</a:t>
            </a:r>
            <a:r>
              <a:rPr lang="en-US" b="true" sz="2604" strike="noStrike" u="none">
                <a:solidFill>
                  <a:srgbClr val="FFFFFF"/>
                </a:solidFill>
                <a:latin typeface="Poppins Bold"/>
                <a:ea typeface="Poppins Bold"/>
                <a:cs typeface="Poppins Bold"/>
                <a:sym typeface="Poppins Bold"/>
              </a:rPr>
              <a:t> economic </a:t>
            </a:r>
            <a:r>
              <a:rPr lang="en-US" b="true" sz="2604" strike="noStrike" u="none">
                <a:solidFill>
                  <a:srgbClr val="FFFFFF"/>
                </a:solidFill>
                <a:latin typeface="Poppins Bold"/>
                <a:ea typeface="Poppins Bold"/>
                <a:cs typeface="Poppins Bold"/>
                <a:sym typeface="Poppins Bold"/>
              </a:rPr>
              <a:t>be</a:t>
            </a:r>
            <a:r>
              <a:rPr lang="en-US" b="true" sz="2604" strike="noStrike" u="none">
                <a:solidFill>
                  <a:srgbClr val="FFFFFF"/>
                </a:solidFill>
                <a:latin typeface="Poppins Bold"/>
                <a:ea typeface="Poppins Bold"/>
                <a:cs typeface="Poppins Bold"/>
                <a:sym typeface="Poppins Bold"/>
              </a:rPr>
              <a:t>n</a:t>
            </a:r>
            <a:r>
              <a:rPr lang="en-US" b="true" sz="2604" strike="noStrike" u="none">
                <a:solidFill>
                  <a:srgbClr val="FFFFFF"/>
                </a:solidFill>
                <a:latin typeface="Poppins Bold"/>
                <a:ea typeface="Poppins Bold"/>
                <a:cs typeface="Poppins Bold"/>
                <a:sym typeface="Poppins Bold"/>
              </a:rPr>
              <a:t>ef</a:t>
            </a:r>
            <a:r>
              <a:rPr lang="en-US" b="true" sz="2604" strike="noStrike" u="none">
                <a:solidFill>
                  <a:srgbClr val="FFFFFF"/>
                </a:solidFill>
                <a:latin typeface="Poppins Bold"/>
                <a:ea typeface="Poppins Bold"/>
                <a:cs typeface="Poppins Bold"/>
                <a:sym typeface="Poppins Bold"/>
              </a:rPr>
              <a:t>its</a:t>
            </a:r>
            <a:r>
              <a:rPr lang="en-US" b="true" sz="2604" strike="noStrike" u="none">
                <a:solidFill>
                  <a:srgbClr val="FFFFFF"/>
                </a:solidFill>
                <a:latin typeface="Poppins Bold"/>
                <a:ea typeface="Poppins Bold"/>
                <a:cs typeface="Poppins Bold"/>
                <a:sym typeface="Poppins Bold"/>
              </a:rPr>
              <a:t>.</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Supp</a:t>
            </a:r>
            <a:r>
              <a:rPr lang="en-US" b="true" sz="2604" strike="noStrike" u="none">
                <a:solidFill>
                  <a:srgbClr val="FFFFFF"/>
                </a:solidFill>
                <a:latin typeface="Poppins Bold"/>
                <a:ea typeface="Poppins Bold"/>
                <a:cs typeface="Poppins Bold"/>
                <a:sym typeface="Poppins Bold"/>
              </a:rPr>
              <a:t>ort</a:t>
            </a:r>
            <a:r>
              <a:rPr lang="en-US" b="true" sz="2604" strike="noStrike" u="none">
                <a:solidFill>
                  <a:srgbClr val="FFFFFF"/>
                </a:solidFill>
                <a:latin typeface="Poppins Bold"/>
                <a:ea typeface="Poppins Bold"/>
                <a:cs typeface="Poppins Bold"/>
                <a:sym typeface="Poppins Bold"/>
              </a:rPr>
              <a:t>s</a:t>
            </a:r>
            <a:r>
              <a:rPr lang="en-US" b="true" sz="2604" strike="noStrike" u="none">
                <a:solidFill>
                  <a:srgbClr val="FFFFFF"/>
                </a:solidFill>
                <a:latin typeface="Poppins Bold"/>
                <a:ea typeface="Poppins Bold"/>
                <a:cs typeface="Poppins Bold"/>
                <a:sym typeface="Poppins Bold"/>
              </a:rPr>
              <a:t> a sustainable energy future.</a:t>
            </a:r>
          </a:p>
          <a:p>
            <a:pPr algn="l" marL="0" indent="0" lvl="0">
              <a:lnSpc>
                <a:spcPts val="3646"/>
              </a:lnSpc>
              <a:spcBef>
                <a:spcPct val="0"/>
              </a:spcBef>
            </a:pPr>
            <a:r>
              <a:rPr lang="en-US" b="true" sz="2604" strike="noStrike" u="none">
                <a:solidFill>
                  <a:srgbClr val="FFFFFF"/>
                </a:solidFill>
                <a:latin typeface="Poppins Bold"/>
                <a:ea typeface="Poppins Bold"/>
                <a:cs typeface="Poppins Bold"/>
                <a:sym typeface="Poppins Bold"/>
              </a:rPr>
              <a:t>Educate &amp; Encourage Others:</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Raise awareness about energy conservation.</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Motivate family, friends, and coworkers to adopt saving practices.</a:t>
            </a:r>
          </a:p>
          <a:p>
            <a:pPr algn="l" marL="562365" indent="-281182" lvl="1">
              <a:lnSpc>
                <a:spcPts val="3646"/>
              </a:lnSpc>
              <a:spcBef>
                <a:spcPct val="0"/>
              </a:spcBef>
              <a:buFont typeface="Arial"/>
              <a:buChar char="•"/>
            </a:pPr>
            <a:r>
              <a:rPr lang="en-US" b="true" sz="2604" strike="noStrike" u="none">
                <a:solidFill>
                  <a:srgbClr val="FFFFFF"/>
                </a:solidFill>
                <a:latin typeface="Poppins Bold"/>
                <a:ea typeface="Poppins Bold"/>
                <a:cs typeface="Poppins Bold"/>
                <a:sym typeface="Poppins Bold"/>
              </a:rPr>
              <a:t>Small changes , big impact on reducing consumption &amp; promoting sustainability.</a:t>
            </a:r>
          </a:p>
          <a:p>
            <a:pPr algn="l" marL="0" indent="0" lvl="0">
              <a:lnSpc>
                <a:spcPts val="364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672153">
            <a:off x="11425778" y="6328463"/>
            <a:ext cx="7941579" cy="9904463"/>
          </a:xfrm>
          <a:custGeom>
            <a:avLst/>
            <a:gdLst/>
            <a:ahLst/>
            <a:cxnLst/>
            <a:rect r="r" b="b" t="t" l="l"/>
            <a:pathLst>
              <a:path h="9904463" w="7941579">
                <a:moveTo>
                  <a:pt x="0" y="0"/>
                </a:moveTo>
                <a:lnTo>
                  <a:pt x="7941579" y="0"/>
                </a:lnTo>
                <a:lnTo>
                  <a:pt x="7941579" y="9904464"/>
                </a:lnTo>
                <a:lnTo>
                  <a:pt x="0" y="990446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957295"/>
            <a:ext cx="5863915" cy="8998664"/>
            <a:chOff x="0" y="0"/>
            <a:chExt cx="908474" cy="1394129"/>
          </a:xfrm>
        </p:grpSpPr>
        <p:sp>
          <p:nvSpPr>
            <p:cNvPr name="Freeform 4" id="4"/>
            <p:cNvSpPr/>
            <p:nvPr/>
          </p:nvSpPr>
          <p:spPr>
            <a:xfrm flipH="false" flipV="false" rot="0">
              <a:off x="0" y="0"/>
              <a:ext cx="908474" cy="1394129"/>
            </a:xfrm>
            <a:custGeom>
              <a:avLst/>
              <a:gdLst/>
              <a:ahLst/>
              <a:cxnLst/>
              <a:rect r="r" b="b" t="t" l="l"/>
              <a:pathLst>
                <a:path h="1394129" w="908474">
                  <a:moveTo>
                    <a:pt x="66013" y="0"/>
                  </a:moveTo>
                  <a:lnTo>
                    <a:pt x="842461" y="0"/>
                  </a:lnTo>
                  <a:cubicBezTo>
                    <a:pt x="878919" y="0"/>
                    <a:pt x="908474" y="29555"/>
                    <a:pt x="908474" y="66013"/>
                  </a:cubicBezTo>
                  <a:lnTo>
                    <a:pt x="908474" y="1328115"/>
                  </a:lnTo>
                  <a:cubicBezTo>
                    <a:pt x="908474" y="1364573"/>
                    <a:pt x="878919" y="1394129"/>
                    <a:pt x="842461" y="1394129"/>
                  </a:cubicBezTo>
                  <a:lnTo>
                    <a:pt x="66013" y="1394129"/>
                  </a:lnTo>
                  <a:cubicBezTo>
                    <a:pt x="29555" y="1394129"/>
                    <a:pt x="0" y="1364573"/>
                    <a:pt x="0" y="1328115"/>
                  </a:cubicBezTo>
                  <a:lnTo>
                    <a:pt x="0" y="66013"/>
                  </a:lnTo>
                  <a:cubicBezTo>
                    <a:pt x="0" y="29555"/>
                    <a:pt x="29555" y="0"/>
                    <a:pt x="66013" y="0"/>
                  </a:cubicBezTo>
                  <a:close/>
                </a:path>
              </a:pathLst>
            </a:custGeom>
            <a:blipFill>
              <a:blip r:embed="rId4"/>
              <a:stretch>
                <a:fillRect l="-7546" t="0" r="-7546" b="0"/>
              </a:stretch>
            </a:blipFill>
          </p:spPr>
        </p:sp>
      </p:grpSp>
      <p:sp>
        <p:nvSpPr>
          <p:cNvPr name="Freeform 5" id="5"/>
          <p:cNvSpPr/>
          <p:nvPr/>
        </p:nvSpPr>
        <p:spPr>
          <a:xfrm flipH="false" flipV="false" rot="10672953">
            <a:off x="17294230" y="-12515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77446">
            <a:off x="-349899" y="8082084"/>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90898" y="0"/>
            <a:ext cx="3012060" cy="5798808"/>
          </a:xfrm>
          <a:custGeom>
            <a:avLst/>
            <a:gdLst/>
            <a:ahLst/>
            <a:cxnLst/>
            <a:rect r="r" b="b" t="t" l="l"/>
            <a:pathLst>
              <a:path h="5798808" w="3012060">
                <a:moveTo>
                  <a:pt x="0" y="0"/>
                </a:moveTo>
                <a:lnTo>
                  <a:pt x="3012060" y="0"/>
                </a:lnTo>
                <a:lnTo>
                  <a:pt x="3012060" y="5798808"/>
                </a:lnTo>
                <a:lnTo>
                  <a:pt x="0" y="5798808"/>
                </a:lnTo>
                <a:lnTo>
                  <a:pt x="0" y="0"/>
                </a:lnTo>
                <a:close/>
              </a:path>
            </a:pathLst>
          </a:custGeom>
          <a:blipFill>
            <a:blip r:embed="rId7">
              <a:alphaModFix amt="58000"/>
            </a:blip>
            <a:stretch>
              <a:fillRect l="0" t="0" r="0" b="0"/>
            </a:stretch>
          </a:blipFill>
        </p:spPr>
      </p:sp>
      <p:sp>
        <p:nvSpPr>
          <p:cNvPr name="Freeform 8" id="8"/>
          <p:cNvSpPr/>
          <p:nvPr/>
        </p:nvSpPr>
        <p:spPr>
          <a:xfrm flipH="false" flipV="false" rot="0">
            <a:off x="5240267" y="-24667"/>
            <a:ext cx="3304696" cy="5921770"/>
          </a:xfrm>
          <a:custGeom>
            <a:avLst/>
            <a:gdLst/>
            <a:ahLst/>
            <a:cxnLst/>
            <a:rect r="r" b="b" t="t" l="l"/>
            <a:pathLst>
              <a:path h="5921770" w="3304696">
                <a:moveTo>
                  <a:pt x="0" y="0"/>
                </a:moveTo>
                <a:lnTo>
                  <a:pt x="3304697" y="0"/>
                </a:lnTo>
                <a:lnTo>
                  <a:pt x="3304697" y="5921770"/>
                </a:lnTo>
                <a:lnTo>
                  <a:pt x="0" y="5921770"/>
                </a:lnTo>
                <a:lnTo>
                  <a:pt x="0" y="0"/>
                </a:lnTo>
                <a:close/>
              </a:path>
            </a:pathLst>
          </a:custGeom>
          <a:blipFill>
            <a:blip r:embed="rId8"/>
            <a:stretch>
              <a:fillRect l="0" t="0" r="0" b="0"/>
            </a:stretch>
          </a:blipFill>
        </p:spPr>
      </p:sp>
      <p:sp>
        <p:nvSpPr>
          <p:cNvPr name="Freeform 9" id="9"/>
          <p:cNvSpPr/>
          <p:nvPr/>
        </p:nvSpPr>
        <p:spPr>
          <a:xfrm flipH="false" flipV="false" rot="0">
            <a:off x="485721" y="2586235"/>
            <a:ext cx="4603653" cy="4981857"/>
          </a:xfrm>
          <a:custGeom>
            <a:avLst/>
            <a:gdLst/>
            <a:ahLst/>
            <a:cxnLst/>
            <a:rect r="r" b="b" t="t" l="l"/>
            <a:pathLst>
              <a:path h="4981857" w="4603653">
                <a:moveTo>
                  <a:pt x="0" y="0"/>
                </a:moveTo>
                <a:lnTo>
                  <a:pt x="4603653" y="0"/>
                </a:lnTo>
                <a:lnTo>
                  <a:pt x="4603653" y="4981857"/>
                </a:lnTo>
                <a:lnTo>
                  <a:pt x="0" y="4981857"/>
                </a:lnTo>
                <a:lnTo>
                  <a:pt x="0" y="0"/>
                </a:lnTo>
                <a:close/>
              </a:path>
            </a:pathLst>
          </a:custGeom>
          <a:blipFill>
            <a:blip r:embed="rId9"/>
            <a:stretch>
              <a:fillRect l="0" t="0" r="0" b="0"/>
            </a:stretch>
          </a:blipFill>
        </p:spPr>
      </p:sp>
      <p:grpSp>
        <p:nvGrpSpPr>
          <p:cNvPr name="Group 10" id="10"/>
          <p:cNvGrpSpPr/>
          <p:nvPr/>
        </p:nvGrpSpPr>
        <p:grpSpPr>
          <a:xfrm rot="0">
            <a:off x="5217388" y="2753905"/>
            <a:ext cx="12047325" cy="4626790"/>
            <a:chOff x="0" y="0"/>
            <a:chExt cx="3172958" cy="1218578"/>
          </a:xfrm>
        </p:grpSpPr>
        <p:sp>
          <p:nvSpPr>
            <p:cNvPr name="Freeform 11" id="11"/>
            <p:cNvSpPr/>
            <p:nvPr/>
          </p:nvSpPr>
          <p:spPr>
            <a:xfrm flipH="false" flipV="false" rot="0">
              <a:off x="0" y="0"/>
              <a:ext cx="3172958" cy="1218578"/>
            </a:xfrm>
            <a:custGeom>
              <a:avLst/>
              <a:gdLst/>
              <a:ahLst/>
              <a:cxnLst/>
              <a:rect r="r" b="b" t="t" l="l"/>
              <a:pathLst>
                <a:path h="1218578" w="3172958">
                  <a:moveTo>
                    <a:pt x="32774" y="0"/>
                  </a:moveTo>
                  <a:lnTo>
                    <a:pt x="3140184" y="0"/>
                  </a:lnTo>
                  <a:cubicBezTo>
                    <a:pt x="3148876" y="0"/>
                    <a:pt x="3157212" y="3453"/>
                    <a:pt x="3163359" y="9599"/>
                  </a:cubicBezTo>
                  <a:cubicBezTo>
                    <a:pt x="3169505" y="15746"/>
                    <a:pt x="3172958" y="24082"/>
                    <a:pt x="3172958" y="32774"/>
                  </a:cubicBezTo>
                  <a:lnTo>
                    <a:pt x="3172958" y="1185805"/>
                  </a:lnTo>
                  <a:cubicBezTo>
                    <a:pt x="3172958" y="1194497"/>
                    <a:pt x="3169505" y="1202833"/>
                    <a:pt x="3163359" y="1208979"/>
                  </a:cubicBezTo>
                  <a:cubicBezTo>
                    <a:pt x="3157212" y="1215125"/>
                    <a:pt x="3148876" y="1218578"/>
                    <a:pt x="3140184" y="1218578"/>
                  </a:cubicBezTo>
                  <a:lnTo>
                    <a:pt x="32774" y="1218578"/>
                  </a:lnTo>
                  <a:cubicBezTo>
                    <a:pt x="24082" y="1218578"/>
                    <a:pt x="15746" y="1215125"/>
                    <a:pt x="9599" y="1208979"/>
                  </a:cubicBezTo>
                  <a:cubicBezTo>
                    <a:pt x="3453" y="1202833"/>
                    <a:pt x="0" y="1194497"/>
                    <a:pt x="0" y="1185805"/>
                  </a:cubicBezTo>
                  <a:lnTo>
                    <a:pt x="0" y="32774"/>
                  </a:lnTo>
                  <a:cubicBezTo>
                    <a:pt x="0" y="24082"/>
                    <a:pt x="3453" y="15746"/>
                    <a:pt x="9599" y="9599"/>
                  </a:cubicBezTo>
                  <a:cubicBezTo>
                    <a:pt x="15746" y="3453"/>
                    <a:pt x="24082" y="0"/>
                    <a:pt x="32774" y="0"/>
                  </a:cubicBezTo>
                  <a:close/>
                </a:path>
              </a:pathLst>
            </a:custGeom>
            <a:solidFill>
              <a:srgbClr val="A7D276"/>
            </a:solidFill>
          </p:spPr>
        </p:sp>
        <p:sp>
          <p:nvSpPr>
            <p:cNvPr name="TextBox 12" id="12"/>
            <p:cNvSpPr txBox="true"/>
            <p:nvPr/>
          </p:nvSpPr>
          <p:spPr>
            <a:xfrm>
              <a:off x="0" y="-95250"/>
              <a:ext cx="3172958" cy="1313828"/>
            </a:xfrm>
            <a:prstGeom prst="rect">
              <a:avLst/>
            </a:prstGeom>
          </p:spPr>
          <p:txBody>
            <a:bodyPr anchor="ctr" rtlCol="false" tIns="50800" lIns="50800" bIns="50800" rIns="50800"/>
            <a:lstStyle/>
            <a:p>
              <a:pPr algn="l">
                <a:lnSpc>
                  <a:spcPts val="4047"/>
                </a:lnSpc>
              </a:pPr>
            </a:p>
          </p:txBody>
        </p:sp>
      </p:grpSp>
      <p:sp>
        <p:nvSpPr>
          <p:cNvPr name="Freeform 13" id="13"/>
          <p:cNvSpPr/>
          <p:nvPr/>
        </p:nvSpPr>
        <p:spPr>
          <a:xfrm flipH="false" flipV="false" rot="0">
            <a:off x="9725062" y="7440776"/>
            <a:ext cx="3031978" cy="5692448"/>
          </a:xfrm>
          <a:custGeom>
            <a:avLst/>
            <a:gdLst/>
            <a:ahLst/>
            <a:cxnLst/>
            <a:rect r="r" b="b" t="t" l="l"/>
            <a:pathLst>
              <a:path h="5692448" w="3031978">
                <a:moveTo>
                  <a:pt x="0" y="0"/>
                </a:moveTo>
                <a:lnTo>
                  <a:pt x="3031977" y="0"/>
                </a:lnTo>
                <a:lnTo>
                  <a:pt x="3031977" y="5692448"/>
                </a:lnTo>
                <a:lnTo>
                  <a:pt x="0" y="5692448"/>
                </a:lnTo>
                <a:lnTo>
                  <a:pt x="0" y="0"/>
                </a:lnTo>
                <a:close/>
              </a:path>
            </a:pathLst>
          </a:custGeom>
          <a:blipFill>
            <a:blip r:embed="rId10"/>
            <a:stretch>
              <a:fillRect l="0" t="0" r="0" b="0"/>
            </a:stretch>
          </a:blipFill>
        </p:spPr>
      </p:sp>
      <p:sp>
        <p:nvSpPr>
          <p:cNvPr name="TextBox 14" id="14"/>
          <p:cNvSpPr txBox="true"/>
          <p:nvPr/>
        </p:nvSpPr>
        <p:spPr>
          <a:xfrm rot="0">
            <a:off x="561921" y="4633457"/>
            <a:ext cx="3985617" cy="781961"/>
          </a:xfrm>
          <a:prstGeom prst="rect">
            <a:avLst/>
          </a:prstGeom>
        </p:spPr>
        <p:txBody>
          <a:bodyPr anchor="t" rtlCol="false" tIns="0" lIns="0" bIns="0" rIns="0">
            <a:spAutoFit/>
          </a:bodyPr>
          <a:lstStyle/>
          <a:p>
            <a:pPr algn="ctr">
              <a:lnSpc>
                <a:spcPts val="5028"/>
              </a:lnSpc>
              <a:spcBef>
                <a:spcPct val="0"/>
              </a:spcBef>
            </a:pPr>
            <a:r>
              <a:rPr lang="en-US" b="true" sz="4571">
                <a:solidFill>
                  <a:srgbClr val="000000"/>
                </a:solidFill>
                <a:latin typeface="Agrandir Bold"/>
                <a:ea typeface="Agrandir Bold"/>
                <a:cs typeface="Agrandir Bold"/>
                <a:sym typeface="Agrandir Bold"/>
              </a:rPr>
              <a:t>REFERENCES:</a:t>
            </a:r>
          </a:p>
        </p:txBody>
      </p:sp>
      <p:sp>
        <p:nvSpPr>
          <p:cNvPr name="TextBox 15" id="15"/>
          <p:cNvSpPr txBox="true"/>
          <p:nvPr/>
        </p:nvSpPr>
        <p:spPr>
          <a:xfrm rot="0">
            <a:off x="5527252" y="3170194"/>
            <a:ext cx="10996879" cy="3902029"/>
          </a:xfrm>
          <a:prstGeom prst="rect">
            <a:avLst/>
          </a:prstGeom>
        </p:spPr>
        <p:txBody>
          <a:bodyPr anchor="t" rtlCol="false" tIns="0" lIns="0" bIns="0" rIns="0">
            <a:spAutoFit/>
          </a:bodyPr>
          <a:lstStyle/>
          <a:p>
            <a:pPr algn="l" marL="594117" indent="-297059" lvl="1">
              <a:lnSpc>
                <a:spcPts val="3852"/>
              </a:lnSpc>
              <a:buFont typeface="Arial"/>
              <a:buChar char="•"/>
            </a:pPr>
            <a:r>
              <a:rPr lang="en-US" b="true" sz="2751" strike="noStrike" u="none">
                <a:solidFill>
                  <a:srgbClr val="FFFFFF"/>
                </a:solidFill>
                <a:latin typeface="Poppins Bold"/>
                <a:ea typeface="Poppins Bold"/>
                <a:cs typeface="Poppins Bold"/>
                <a:sym typeface="Poppins Bold"/>
              </a:rPr>
              <a:t>Utilized datasets from Statista.com, for comprehensive information.</a:t>
            </a:r>
          </a:p>
          <a:p>
            <a:pPr algn="l" marL="594117" indent="-297059" lvl="1">
              <a:lnSpc>
                <a:spcPts val="3852"/>
              </a:lnSpc>
              <a:buFont typeface="Arial"/>
              <a:buChar char="•"/>
            </a:pPr>
            <a:r>
              <a:rPr lang="en-US" b="true" sz="2751" strike="noStrike" u="none">
                <a:solidFill>
                  <a:srgbClr val="FFFFFF"/>
                </a:solidFill>
                <a:latin typeface="Poppins Bold"/>
                <a:ea typeface="Poppins Bold"/>
                <a:cs typeface="Poppins Bold"/>
                <a:sym typeface="Poppins Bold"/>
              </a:rPr>
              <a:t>Employed R Studio libraries and custom code to access, clean, analyze, and  visualize the data, ensuring transparency and reproducibility.</a:t>
            </a:r>
          </a:p>
          <a:p>
            <a:pPr algn="l" marL="594117" indent="-297059" lvl="1">
              <a:lnSpc>
                <a:spcPts val="3852"/>
              </a:lnSpc>
              <a:buFont typeface="Arial"/>
              <a:buChar char="•"/>
            </a:pPr>
            <a:r>
              <a:rPr lang="en-US" b="true" sz="2751" strike="noStrike" u="none">
                <a:solidFill>
                  <a:srgbClr val="FFFFFF"/>
                </a:solidFill>
                <a:latin typeface="Poppins Bold"/>
                <a:ea typeface="Poppins Bold"/>
                <a:cs typeface="Poppins Bold"/>
                <a:sym typeface="Poppins Bold"/>
              </a:rPr>
              <a:t>Augmented analysis with supplementary insights from Wikipedia and clearly cited the relevant Wikipedia pages as additional sources of context.</a:t>
            </a:r>
          </a:p>
        </p:txBody>
      </p:sp>
      <p:sp>
        <p:nvSpPr>
          <p:cNvPr name="Freeform 16" id="16"/>
          <p:cNvSpPr/>
          <p:nvPr/>
        </p:nvSpPr>
        <p:spPr>
          <a:xfrm flipH="false" flipV="false" rot="0">
            <a:off x="16226944" y="7826264"/>
            <a:ext cx="2049122" cy="2460736"/>
          </a:xfrm>
          <a:custGeom>
            <a:avLst/>
            <a:gdLst/>
            <a:ahLst/>
            <a:cxnLst/>
            <a:rect r="r" b="b" t="t" l="l"/>
            <a:pathLst>
              <a:path h="2460736" w="2049122">
                <a:moveTo>
                  <a:pt x="0" y="0"/>
                </a:moveTo>
                <a:lnTo>
                  <a:pt x="2049122" y="0"/>
                </a:lnTo>
                <a:lnTo>
                  <a:pt x="2049122" y="2460736"/>
                </a:lnTo>
                <a:lnTo>
                  <a:pt x="0" y="24607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4F84"/>
        </a:solidFill>
      </p:bgPr>
    </p:bg>
    <p:spTree>
      <p:nvGrpSpPr>
        <p:cNvPr id="1" name=""/>
        <p:cNvGrpSpPr/>
        <p:nvPr/>
      </p:nvGrpSpPr>
      <p:grpSpPr>
        <a:xfrm>
          <a:off x="0" y="0"/>
          <a:ext cx="0" cy="0"/>
          <a:chOff x="0" y="0"/>
          <a:chExt cx="0" cy="0"/>
        </a:xfrm>
      </p:grpSpPr>
      <p:sp>
        <p:nvSpPr>
          <p:cNvPr name="Freeform 2" id="2"/>
          <p:cNvSpPr/>
          <p:nvPr/>
        </p:nvSpPr>
        <p:spPr>
          <a:xfrm flipH="false" flipV="false" rot="8809236">
            <a:off x="14666768" y="-6029728"/>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184">
            <a:off x="-6122992" y="274944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366403">
            <a:off x="85927" y="-253746"/>
            <a:ext cx="3245214" cy="3755568"/>
          </a:xfrm>
          <a:custGeom>
            <a:avLst/>
            <a:gdLst/>
            <a:ahLst/>
            <a:cxnLst/>
            <a:rect r="r" b="b" t="t" l="l"/>
            <a:pathLst>
              <a:path h="3755568" w="3245214">
                <a:moveTo>
                  <a:pt x="0" y="0"/>
                </a:moveTo>
                <a:lnTo>
                  <a:pt x="3245214" y="0"/>
                </a:lnTo>
                <a:lnTo>
                  <a:pt x="3245214" y="3755568"/>
                </a:lnTo>
                <a:lnTo>
                  <a:pt x="0" y="3755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5708211" y="7509583"/>
            <a:ext cx="2409523" cy="2788453"/>
          </a:xfrm>
          <a:custGeom>
            <a:avLst/>
            <a:gdLst/>
            <a:ahLst/>
            <a:cxnLst/>
            <a:rect r="r" b="b" t="t" l="l"/>
            <a:pathLst>
              <a:path h="2788453" w="2409523">
                <a:moveTo>
                  <a:pt x="0" y="0"/>
                </a:moveTo>
                <a:lnTo>
                  <a:pt x="2409523" y="0"/>
                </a:lnTo>
                <a:lnTo>
                  <a:pt x="2409523" y="2788453"/>
                </a:lnTo>
                <a:lnTo>
                  <a:pt x="0" y="2788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50141" y="1907983"/>
            <a:ext cx="2387718" cy="2096850"/>
          </a:xfrm>
          <a:custGeom>
            <a:avLst/>
            <a:gdLst/>
            <a:ahLst/>
            <a:cxnLst/>
            <a:rect r="r" b="b" t="t" l="l"/>
            <a:pathLst>
              <a:path h="2096850" w="2387718">
                <a:moveTo>
                  <a:pt x="0" y="0"/>
                </a:moveTo>
                <a:lnTo>
                  <a:pt x="2387718" y="0"/>
                </a:lnTo>
                <a:lnTo>
                  <a:pt x="2387718" y="2096850"/>
                </a:lnTo>
                <a:lnTo>
                  <a:pt x="0" y="20968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521072" y="368411"/>
            <a:ext cx="2766928" cy="2359435"/>
          </a:xfrm>
          <a:custGeom>
            <a:avLst/>
            <a:gdLst/>
            <a:ahLst/>
            <a:cxnLst/>
            <a:rect r="r" b="b" t="t" l="l"/>
            <a:pathLst>
              <a:path h="2359435" w="2766928">
                <a:moveTo>
                  <a:pt x="0" y="0"/>
                </a:moveTo>
                <a:lnTo>
                  <a:pt x="2766928" y="0"/>
                </a:lnTo>
                <a:lnTo>
                  <a:pt x="2766928" y="2359435"/>
                </a:lnTo>
                <a:lnTo>
                  <a:pt x="0" y="23594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7936798"/>
            <a:ext cx="2398165" cy="2350202"/>
          </a:xfrm>
          <a:custGeom>
            <a:avLst/>
            <a:gdLst/>
            <a:ahLst/>
            <a:cxnLst/>
            <a:rect r="r" b="b" t="t" l="l"/>
            <a:pathLst>
              <a:path h="2350202" w="2398165">
                <a:moveTo>
                  <a:pt x="0" y="0"/>
                </a:moveTo>
                <a:lnTo>
                  <a:pt x="2398165" y="0"/>
                </a:lnTo>
                <a:lnTo>
                  <a:pt x="2398165" y="2350202"/>
                </a:lnTo>
                <a:lnTo>
                  <a:pt x="0" y="23502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7950141" y="6279831"/>
            <a:ext cx="2117252" cy="4114800"/>
          </a:xfrm>
          <a:custGeom>
            <a:avLst/>
            <a:gdLst/>
            <a:ahLst/>
            <a:cxnLst/>
            <a:rect r="r" b="b" t="t" l="l"/>
            <a:pathLst>
              <a:path h="4114800" w="2117252">
                <a:moveTo>
                  <a:pt x="0" y="0"/>
                </a:moveTo>
                <a:lnTo>
                  <a:pt x="2117252" y="0"/>
                </a:lnTo>
                <a:lnTo>
                  <a:pt x="211725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0">
            <a:off x="9587241" y="7217016"/>
            <a:ext cx="1735864" cy="3373587"/>
          </a:xfrm>
          <a:custGeom>
            <a:avLst/>
            <a:gdLst/>
            <a:ahLst/>
            <a:cxnLst/>
            <a:rect r="r" b="b" t="t" l="l"/>
            <a:pathLst>
              <a:path h="3373587" w="1735864">
                <a:moveTo>
                  <a:pt x="1735864" y="0"/>
                </a:moveTo>
                <a:lnTo>
                  <a:pt x="0" y="0"/>
                </a:lnTo>
                <a:lnTo>
                  <a:pt x="0" y="3373587"/>
                </a:lnTo>
                <a:lnTo>
                  <a:pt x="1735864" y="3373587"/>
                </a:lnTo>
                <a:lnTo>
                  <a:pt x="1735864"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3055501" y="4004833"/>
            <a:ext cx="1082205" cy="1578814"/>
          </a:xfrm>
          <a:custGeom>
            <a:avLst/>
            <a:gdLst/>
            <a:ahLst/>
            <a:cxnLst/>
            <a:rect r="r" b="b" t="t" l="l"/>
            <a:pathLst>
              <a:path h="1578814" w="1082205">
                <a:moveTo>
                  <a:pt x="0" y="0"/>
                </a:moveTo>
                <a:lnTo>
                  <a:pt x="1082205" y="0"/>
                </a:lnTo>
                <a:lnTo>
                  <a:pt x="1082205" y="1578814"/>
                </a:lnTo>
                <a:lnTo>
                  <a:pt x="0" y="15788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2184835">
            <a:off x="12668543" y="2566655"/>
            <a:ext cx="1499560" cy="1365963"/>
          </a:xfrm>
          <a:custGeom>
            <a:avLst/>
            <a:gdLst/>
            <a:ahLst/>
            <a:cxnLst/>
            <a:rect r="r" b="b" t="t" l="l"/>
            <a:pathLst>
              <a:path h="1365963" w="1499560">
                <a:moveTo>
                  <a:pt x="0" y="0"/>
                </a:moveTo>
                <a:lnTo>
                  <a:pt x="1499560" y="0"/>
                </a:lnTo>
                <a:lnTo>
                  <a:pt x="1499560" y="1365963"/>
                </a:lnTo>
                <a:lnTo>
                  <a:pt x="0" y="13659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5575399" y="4321494"/>
            <a:ext cx="7137202" cy="1482086"/>
          </a:xfrm>
          <a:prstGeom prst="rect">
            <a:avLst/>
          </a:prstGeom>
        </p:spPr>
        <p:txBody>
          <a:bodyPr anchor="t" rtlCol="false" tIns="0" lIns="0" bIns="0" rIns="0">
            <a:spAutoFit/>
          </a:bodyPr>
          <a:lstStyle/>
          <a:p>
            <a:pPr algn="ctr">
              <a:lnSpc>
                <a:spcPts val="9569"/>
              </a:lnSpc>
              <a:spcBef>
                <a:spcPct val="0"/>
              </a:spcBef>
            </a:pPr>
            <a:r>
              <a:rPr lang="en-US" b="true" sz="8699">
                <a:solidFill>
                  <a:srgbClr val="FFFFFF"/>
                </a:solidFill>
                <a:latin typeface="Agrandir Bold"/>
                <a:ea typeface="Agrandir Bold"/>
                <a:cs typeface="Agrandir Bold"/>
                <a:sym typeface="Agrandir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90921" y="456565"/>
            <a:ext cx="10706157" cy="1087120"/>
          </a:xfrm>
          <a:prstGeom prst="rect">
            <a:avLst/>
          </a:prstGeom>
        </p:spPr>
        <p:txBody>
          <a:bodyPr anchor="t" rtlCol="false" tIns="0" lIns="0" bIns="0" rIns="0">
            <a:spAutoFit/>
          </a:bodyPr>
          <a:lstStyle/>
          <a:p>
            <a:pPr algn="ctr">
              <a:lnSpc>
                <a:spcPts val="6800"/>
              </a:lnSpc>
            </a:pPr>
            <a:r>
              <a:rPr lang="en-US" sz="6800" b="true">
                <a:solidFill>
                  <a:srgbClr val="0B0A0A"/>
                </a:solidFill>
                <a:latin typeface="Agrandir Bold"/>
                <a:ea typeface="Agrandir Bold"/>
                <a:cs typeface="Agrandir Bold"/>
                <a:sym typeface="Agrandir Bold"/>
              </a:rPr>
              <a:t>Agenda</a:t>
            </a:r>
          </a:p>
        </p:txBody>
      </p:sp>
      <p:sp>
        <p:nvSpPr>
          <p:cNvPr name="Freeform 3" id="3"/>
          <p:cNvSpPr/>
          <p:nvPr/>
        </p:nvSpPr>
        <p:spPr>
          <a:xfrm flipH="false" flipV="false" rot="8809236">
            <a:off x="12236053" y="-7430964"/>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366403">
            <a:off x="79051" y="-554103"/>
            <a:ext cx="2030837" cy="2350214"/>
          </a:xfrm>
          <a:custGeom>
            <a:avLst/>
            <a:gdLst/>
            <a:ahLst/>
            <a:cxnLst/>
            <a:rect r="r" b="b" t="t" l="l"/>
            <a:pathLst>
              <a:path h="2350214" w="2030837">
                <a:moveTo>
                  <a:pt x="0" y="0"/>
                </a:moveTo>
                <a:lnTo>
                  <a:pt x="2030837" y="0"/>
                </a:lnTo>
                <a:lnTo>
                  <a:pt x="2030837" y="2350215"/>
                </a:lnTo>
                <a:lnTo>
                  <a:pt x="0" y="2350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5660484" y="7707819"/>
            <a:ext cx="2446714" cy="2831493"/>
          </a:xfrm>
          <a:custGeom>
            <a:avLst/>
            <a:gdLst/>
            <a:ahLst/>
            <a:cxnLst/>
            <a:rect r="r" b="b" t="t" l="l"/>
            <a:pathLst>
              <a:path h="2831493" w="2446714">
                <a:moveTo>
                  <a:pt x="0" y="0"/>
                </a:moveTo>
                <a:lnTo>
                  <a:pt x="2446714" y="0"/>
                </a:lnTo>
                <a:lnTo>
                  <a:pt x="2446714" y="2831493"/>
                </a:lnTo>
                <a:lnTo>
                  <a:pt x="0" y="28314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324936" y="4241870"/>
            <a:ext cx="11468936" cy="12523452"/>
            <a:chOff x="0" y="0"/>
            <a:chExt cx="15291915" cy="16697937"/>
          </a:xfrm>
        </p:grpSpPr>
        <p:sp>
          <p:nvSpPr>
            <p:cNvPr name="Freeform 7" id="7"/>
            <p:cNvSpPr/>
            <p:nvPr/>
          </p:nvSpPr>
          <p:spPr>
            <a:xfrm flipH="false" flipV="false" rot="-1393097">
              <a:off x="2225930" y="1589297"/>
              <a:ext cx="10840055" cy="13519342"/>
            </a:xfrm>
            <a:custGeom>
              <a:avLst/>
              <a:gdLst/>
              <a:ahLst/>
              <a:cxnLst/>
              <a:rect r="r" b="b" t="t" l="l"/>
              <a:pathLst>
                <a:path h="13519342" w="10840055">
                  <a:moveTo>
                    <a:pt x="0" y="0"/>
                  </a:moveTo>
                  <a:lnTo>
                    <a:pt x="10840055" y="0"/>
                  </a:lnTo>
                  <a:lnTo>
                    <a:pt x="10840055" y="13519342"/>
                  </a:lnTo>
                  <a:lnTo>
                    <a:pt x="0" y="13519342"/>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3679215" y="4386062"/>
              <a:ext cx="3197308" cy="31973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sp>
        <p:nvSpPr>
          <p:cNvPr name="Freeform 10" id="10"/>
          <p:cNvSpPr/>
          <p:nvPr/>
        </p:nvSpPr>
        <p:spPr>
          <a:xfrm flipH="false" flipV="false" rot="0">
            <a:off x="3270287" y="2637736"/>
            <a:ext cx="5230879" cy="1077561"/>
          </a:xfrm>
          <a:custGeom>
            <a:avLst/>
            <a:gdLst/>
            <a:ahLst/>
            <a:cxnLst/>
            <a:rect r="r" b="b" t="t" l="l"/>
            <a:pathLst>
              <a:path h="1077561" w="5230879">
                <a:moveTo>
                  <a:pt x="0" y="0"/>
                </a:moveTo>
                <a:lnTo>
                  <a:pt x="5230880" y="0"/>
                </a:lnTo>
                <a:lnTo>
                  <a:pt x="5230880" y="1077562"/>
                </a:lnTo>
                <a:lnTo>
                  <a:pt x="0" y="10775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745474" y="2926184"/>
            <a:ext cx="617414" cy="500667"/>
          </a:xfrm>
          <a:custGeom>
            <a:avLst/>
            <a:gdLst/>
            <a:ahLst/>
            <a:cxnLst/>
            <a:rect r="r" b="b" t="t" l="l"/>
            <a:pathLst>
              <a:path h="500667" w="617414">
                <a:moveTo>
                  <a:pt x="0" y="0"/>
                </a:moveTo>
                <a:lnTo>
                  <a:pt x="617414" y="0"/>
                </a:lnTo>
                <a:lnTo>
                  <a:pt x="617414" y="500666"/>
                </a:lnTo>
                <a:lnTo>
                  <a:pt x="0" y="5006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270287" y="3953423"/>
            <a:ext cx="5230879" cy="1077561"/>
          </a:xfrm>
          <a:custGeom>
            <a:avLst/>
            <a:gdLst/>
            <a:ahLst/>
            <a:cxnLst/>
            <a:rect r="r" b="b" t="t" l="l"/>
            <a:pathLst>
              <a:path h="1077561" w="5230879">
                <a:moveTo>
                  <a:pt x="0" y="0"/>
                </a:moveTo>
                <a:lnTo>
                  <a:pt x="5230880" y="0"/>
                </a:lnTo>
                <a:lnTo>
                  <a:pt x="5230880"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745474" y="4241870"/>
            <a:ext cx="617414" cy="500667"/>
          </a:xfrm>
          <a:custGeom>
            <a:avLst/>
            <a:gdLst/>
            <a:ahLst/>
            <a:cxnLst/>
            <a:rect r="r" b="b" t="t" l="l"/>
            <a:pathLst>
              <a:path h="500667" w="617414">
                <a:moveTo>
                  <a:pt x="0" y="0"/>
                </a:moveTo>
                <a:lnTo>
                  <a:pt x="617414" y="0"/>
                </a:lnTo>
                <a:lnTo>
                  <a:pt x="617414" y="500667"/>
                </a:lnTo>
                <a:lnTo>
                  <a:pt x="0" y="5006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3270287" y="5276152"/>
            <a:ext cx="5230879" cy="1077561"/>
          </a:xfrm>
          <a:custGeom>
            <a:avLst/>
            <a:gdLst/>
            <a:ahLst/>
            <a:cxnLst/>
            <a:rect r="r" b="b" t="t" l="l"/>
            <a:pathLst>
              <a:path h="1077561" w="5230879">
                <a:moveTo>
                  <a:pt x="0" y="0"/>
                </a:moveTo>
                <a:lnTo>
                  <a:pt x="5230880" y="0"/>
                </a:lnTo>
                <a:lnTo>
                  <a:pt x="5230880"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745474" y="5564599"/>
            <a:ext cx="617414" cy="500667"/>
          </a:xfrm>
          <a:custGeom>
            <a:avLst/>
            <a:gdLst/>
            <a:ahLst/>
            <a:cxnLst/>
            <a:rect r="r" b="b" t="t" l="l"/>
            <a:pathLst>
              <a:path h="500667" w="617414">
                <a:moveTo>
                  <a:pt x="0" y="0"/>
                </a:moveTo>
                <a:lnTo>
                  <a:pt x="617414" y="0"/>
                </a:lnTo>
                <a:lnTo>
                  <a:pt x="617414" y="500667"/>
                </a:lnTo>
                <a:lnTo>
                  <a:pt x="0" y="5006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3270287" y="6590923"/>
            <a:ext cx="5230879" cy="1077561"/>
          </a:xfrm>
          <a:custGeom>
            <a:avLst/>
            <a:gdLst/>
            <a:ahLst/>
            <a:cxnLst/>
            <a:rect r="r" b="b" t="t" l="l"/>
            <a:pathLst>
              <a:path h="1077561" w="5230879">
                <a:moveTo>
                  <a:pt x="0" y="0"/>
                </a:moveTo>
                <a:lnTo>
                  <a:pt x="5230880" y="0"/>
                </a:lnTo>
                <a:lnTo>
                  <a:pt x="5230880"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3745474" y="6879370"/>
            <a:ext cx="617414" cy="500667"/>
          </a:xfrm>
          <a:custGeom>
            <a:avLst/>
            <a:gdLst/>
            <a:ahLst/>
            <a:cxnLst/>
            <a:rect r="r" b="b" t="t" l="l"/>
            <a:pathLst>
              <a:path h="500667" w="617414">
                <a:moveTo>
                  <a:pt x="0" y="0"/>
                </a:moveTo>
                <a:lnTo>
                  <a:pt x="617414" y="0"/>
                </a:lnTo>
                <a:lnTo>
                  <a:pt x="617414" y="500667"/>
                </a:lnTo>
                <a:lnTo>
                  <a:pt x="0" y="5006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9267825" y="2629779"/>
            <a:ext cx="5230879" cy="1077561"/>
          </a:xfrm>
          <a:custGeom>
            <a:avLst/>
            <a:gdLst/>
            <a:ahLst/>
            <a:cxnLst/>
            <a:rect r="r" b="b" t="t" l="l"/>
            <a:pathLst>
              <a:path h="1077561" w="5230879">
                <a:moveTo>
                  <a:pt x="0" y="0"/>
                </a:moveTo>
                <a:lnTo>
                  <a:pt x="5230879" y="0"/>
                </a:lnTo>
                <a:lnTo>
                  <a:pt x="5230879"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9743012" y="2918226"/>
            <a:ext cx="617414" cy="500667"/>
          </a:xfrm>
          <a:custGeom>
            <a:avLst/>
            <a:gdLst/>
            <a:ahLst/>
            <a:cxnLst/>
            <a:rect r="r" b="b" t="t" l="l"/>
            <a:pathLst>
              <a:path h="500667" w="617414">
                <a:moveTo>
                  <a:pt x="0" y="0"/>
                </a:moveTo>
                <a:lnTo>
                  <a:pt x="617414" y="0"/>
                </a:lnTo>
                <a:lnTo>
                  <a:pt x="617414" y="500666"/>
                </a:lnTo>
                <a:lnTo>
                  <a:pt x="0" y="5006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272665" y="3945465"/>
            <a:ext cx="5230879" cy="1077561"/>
          </a:xfrm>
          <a:custGeom>
            <a:avLst/>
            <a:gdLst/>
            <a:ahLst/>
            <a:cxnLst/>
            <a:rect r="r" b="b" t="t" l="l"/>
            <a:pathLst>
              <a:path h="1077561" w="5230879">
                <a:moveTo>
                  <a:pt x="0" y="0"/>
                </a:moveTo>
                <a:lnTo>
                  <a:pt x="5230879" y="0"/>
                </a:lnTo>
                <a:lnTo>
                  <a:pt x="5230879"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9747852" y="4233912"/>
            <a:ext cx="617414" cy="500667"/>
          </a:xfrm>
          <a:custGeom>
            <a:avLst/>
            <a:gdLst/>
            <a:ahLst/>
            <a:cxnLst/>
            <a:rect r="r" b="b" t="t" l="l"/>
            <a:pathLst>
              <a:path h="500667" w="617414">
                <a:moveTo>
                  <a:pt x="0" y="0"/>
                </a:moveTo>
                <a:lnTo>
                  <a:pt x="617414" y="0"/>
                </a:lnTo>
                <a:lnTo>
                  <a:pt x="617414" y="500667"/>
                </a:lnTo>
                <a:lnTo>
                  <a:pt x="0" y="5006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9267825" y="5268194"/>
            <a:ext cx="5230879" cy="1077561"/>
          </a:xfrm>
          <a:custGeom>
            <a:avLst/>
            <a:gdLst/>
            <a:ahLst/>
            <a:cxnLst/>
            <a:rect r="r" b="b" t="t" l="l"/>
            <a:pathLst>
              <a:path h="1077561" w="5230879">
                <a:moveTo>
                  <a:pt x="0" y="0"/>
                </a:moveTo>
                <a:lnTo>
                  <a:pt x="5230879" y="0"/>
                </a:lnTo>
                <a:lnTo>
                  <a:pt x="5230879" y="1077561"/>
                </a:lnTo>
                <a:lnTo>
                  <a:pt x="0" y="1077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9743012" y="5564599"/>
            <a:ext cx="617414" cy="500667"/>
          </a:xfrm>
          <a:custGeom>
            <a:avLst/>
            <a:gdLst/>
            <a:ahLst/>
            <a:cxnLst/>
            <a:rect r="r" b="b" t="t" l="l"/>
            <a:pathLst>
              <a:path h="500667" w="617414">
                <a:moveTo>
                  <a:pt x="0" y="0"/>
                </a:moveTo>
                <a:lnTo>
                  <a:pt x="617414" y="0"/>
                </a:lnTo>
                <a:lnTo>
                  <a:pt x="617414" y="500667"/>
                </a:lnTo>
                <a:lnTo>
                  <a:pt x="0" y="5006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0">
            <a:off x="14154534" y="8916305"/>
            <a:ext cx="1182343" cy="1182343"/>
            <a:chOff x="0" y="0"/>
            <a:chExt cx="1576458" cy="1576458"/>
          </a:xfrm>
        </p:grpSpPr>
        <p:grpSp>
          <p:nvGrpSpPr>
            <p:cNvPr name="Group 25" id="25"/>
            <p:cNvGrpSpPr/>
            <p:nvPr/>
          </p:nvGrpSpPr>
          <p:grpSpPr>
            <a:xfrm rot="0">
              <a:off x="0" y="0"/>
              <a:ext cx="1576458" cy="157645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D276"/>
              </a:solidFill>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53631" y="153631"/>
              <a:ext cx="1269196" cy="126919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7653"/>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315970" y="2674"/>
              <a:ext cx="944518" cy="1264778"/>
            </a:xfrm>
            <a:prstGeom prst="rect">
              <a:avLst/>
            </a:prstGeom>
          </p:spPr>
          <p:txBody>
            <a:bodyPr anchor="t" rtlCol="false" tIns="0" lIns="0" bIns="0" rIns="0">
              <a:spAutoFit/>
            </a:bodyPr>
            <a:lstStyle/>
            <a:p>
              <a:pPr algn="ctr">
                <a:lnSpc>
                  <a:spcPts val="7964"/>
                </a:lnSpc>
              </a:pPr>
              <a:r>
                <a:rPr lang="en-US" sz="5688" b="true">
                  <a:solidFill>
                    <a:srgbClr val="FFFFFF"/>
                  </a:solidFill>
                  <a:latin typeface="Canva Sans Bold"/>
                  <a:ea typeface="Canva Sans Bold"/>
                  <a:cs typeface="Canva Sans Bold"/>
                  <a:sym typeface="Canva Sans Bold"/>
                </a:rPr>
                <a:t>1</a:t>
              </a:r>
            </a:p>
          </p:txBody>
        </p:sp>
      </p:grpSp>
      <p:sp>
        <p:nvSpPr>
          <p:cNvPr name="Freeform 32" id="32"/>
          <p:cNvSpPr/>
          <p:nvPr/>
        </p:nvSpPr>
        <p:spPr>
          <a:xfrm flipH="false" flipV="false" rot="0">
            <a:off x="10021449" y="6750211"/>
            <a:ext cx="2612803" cy="3536789"/>
          </a:xfrm>
          <a:custGeom>
            <a:avLst/>
            <a:gdLst/>
            <a:ahLst/>
            <a:cxnLst/>
            <a:rect r="r" b="b" t="t" l="l"/>
            <a:pathLst>
              <a:path h="3536789" w="2612803">
                <a:moveTo>
                  <a:pt x="0" y="0"/>
                </a:moveTo>
                <a:lnTo>
                  <a:pt x="2612803" y="0"/>
                </a:lnTo>
                <a:lnTo>
                  <a:pt x="2612803" y="3536789"/>
                </a:lnTo>
                <a:lnTo>
                  <a:pt x="0" y="3536789"/>
                </a:lnTo>
                <a:lnTo>
                  <a:pt x="0" y="0"/>
                </a:lnTo>
                <a:close/>
              </a:path>
            </a:pathLst>
          </a:custGeom>
          <a:blipFill>
            <a:blip r:embed="rId13"/>
            <a:stretch>
              <a:fillRect l="0" t="0" r="0" b="0"/>
            </a:stretch>
          </a:blipFill>
        </p:spPr>
      </p:sp>
      <p:sp>
        <p:nvSpPr>
          <p:cNvPr name="Freeform 33" id="33"/>
          <p:cNvSpPr/>
          <p:nvPr/>
        </p:nvSpPr>
        <p:spPr>
          <a:xfrm flipH="true" flipV="false" rot="0">
            <a:off x="16580571" y="3506228"/>
            <a:ext cx="1990465" cy="2042455"/>
          </a:xfrm>
          <a:custGeom>
            <a:avLst/>
            <a:gdLst/>
            <a:ahLst/>
            <a:cxnLst/>
            <a:rect r="r" b="b" t="t" l="l"/>
            <a:pathLst>
              <a:path h="2042455" w="1990465">
                <a:moveTo>
                  <a:pt x="1990464" y="0"/>
                </a:moveTo>
                <a:lnTo>
                  <a:pt x="0" y="0"/>
                </a:lnTo>
                <a:lnTo>
                  <a:pt x="0" y="2042455"/>
                </a:lnTo>
                <a:lnTo>
                  <a:pt x="1990464" y="2042455"/>
                </a:lnTo>
                <a:lnTo>
                  <a:pt x="199046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4490851" y="2815018"/>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Introduction</a:t>
            </a:r>
          </a:p>
        </p:txBody>
      </p:sp>
      <p:sp>
        <p:nvSpPr>
          <p:cNvPr name="TextBox 35" id="35"/>
          <p:cNvSpPr txBox="true"/>
          <p:nvPr/>
        </p:nvSpPr>
        <p:spPr>
          <a:xfrm rot="0">
            <a:off x="4490851" y="4130704"/>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Objective</a:t>
            </a:r>
          </a:p>
        </p:txBody>
      </p:sp>
      <p:sp>
        <p:nvSpPr>
          <p:cNvPr name="TextBox 36" id="36"/>
          <p:cNvSpPr txBox="true"/>
          <p:nvPr/>
        </p:nvSpPr>
        <p:spPr>
          <a:xfrm rot="0">
            <a:off x="4490851" y="5453433"/>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Methodology</a:t>
            </a:r>
          </a:p>
        </p:txBody>
      </p:sp>
      <p:sp>
        <p:nvSpPr>
          <p:cNvPr name="TextBox 37" id="37"/>
          <p:cNvSpPr txBox="true"/>
          <p:nvPr/>
        </p:nvSpPr>
        <p:spPr>
          <a:xfrm rot="0">
            <a:off x="4490851" y="6768204"/>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Data Overview</a:t>
            </a:r>
          </a:p>
        </p:txBody>
      </p:sp>
      <p:sp>
        <p:nvSpPr>
          <p:cNvPr name="TextBox 38" id="38"/>
          <p:cNvSpPr txBox="true"/>
          <p:nvPr/>
        </p:nvSpPr>
        <p:spPr>
          <a:xfrm rot="0">
            <a:off x="10488389" y="2807060"/>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Analysis</a:t>
            </a:r>
          </a:p>
        </p:txBody>
      </p:sp>
      <p:sp>
        <p:nvSpPr>
          <p:cNvPr name="TextBox 39" id="39"/>
          <p:cNvSpPr txBox="true"/>
          <p:nvPr/>
        </p:nvSpPr>
        <p:spPr>
          <a:xfrm rot="0">
            <a:off x="10493229" y="4122746"/>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Forecasting</a:t>
            </a:r>
          </a:p>
        </p:txBody>
      </p:sp>
      <p:sp>
        <p:nvSpPr>
          <p:cNvPr name="TextBox 40" id="40"/>
          <p:cNvSpPr txBox="true"/>
          <p:nvPr/>
        </p:nvSpPr>
        <p:spPr>
          <a:xfrm rot="0">
            <a:off x="10488389" y="5453433"/>
            <a:ext cx="4653149" cy="611832"/>
          </a:xfrm>
          <a:prstGeom prst="rect">
            <a:avLst/>
          </a:prstGeom>
        </p:spPr>
        <p:txBody>
          <a:bodyPr anchor="t" rtlCol="false" tIns="0" lIns="0" bIns="0" rIns="0">
            <a:spAutoFit/>
          </a:bodyPr>
          <a:lstStyle/>
          <a:p>
            <a:pPr algn="l">
              <a:lnSpc>
                <a:spcPts val="4819"/>
              </a:lnSpc>
            </a:pPr>
            <a:r>
              <a:rPr lang="en-US" sz="3442" b="true">
                <a:solidFill>
                  <a:srgbClr val="0B0A0A"/>
                </a:solidFill>
                <a:latin typeface="Poppins Bold"/>
                <a:ea typeface="Poppins Bold"/>
                <a:cs typeface="Poppins Bold"/>
                <a:sym typeface="Poppin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9B83"/>
        </a:solidFill>
      </p:bgPr>
    </p:bg>
    <p:spTree>
      <p:nvGrpSpPr>
        <p:cNvPr id="1" name=""/>
        <p:cNvGrpSpPr/>
        <p:nvPr/>
      </p:nvGrpSpPr>
      <p:grpSpPr>
        <a:xfrm>
          <a:off x="0" y="0"/>
          <a:ext cx="0" cy="0"/>
          <a:chOff x="0" y="0"/>
          <a:chExt cx="0" cy="0"/>
        </a:xfrm>
      </p:grpSpPr>
      <p:sp>
        <p:nvSpPr>
          <p:cNvPr name="Freeform 2" id="2"/>
          <p:cNvSpPr/>
          <p:nvPr/>
        </p:nvSpPr>
        <p:spPr>
          <a:xfrm flipH="false" flipV="false" rot="6955840">
            <a:off x="-1433142" y="-7888510"/>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72153">
            <a:off x="8775859" y="5666299"/>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196558">
            <a:off x="15896533" y="-69342"/>
            <a:ext cx="2572058" cy="2976550"/>
          </a:xfrm>
          <a:custGeom>
            <a:avLst/>
            <a:gdLst/>
            <a:ahLst/>
            <a:cxnLst/>
            <a:rect r="r" b="b" t="t" l="l"/>
            <a:pathLst>
              <a:path h="2976550" w="2572058">
                <a:moveTo>
                  <a:pt x="0" y="0"/>
                </a:moveTo>
                <a:lnTo>
                  <a:pt x="2572059" y="0"/>
                </a:lnTo>
                <a:lnTo>
                  <a:pt x="2572059" y="2976550"/>
                </a:lnTo>
                <a:lnTo>
                  <a:pt x="0" y="2976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77446">
            <a:off x="-264109" y="85968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498974"/>
            <a:ext cx="16230600" cy="6759326"/>
            <a:chOff x="0" y="0"/>
            <a:chExt cx="4274726" cy="1780234"/>
          </a:xfrm>
        </p:grpSpPr>
        <p:sp>
          <p:nvSpPr>
            <p:cNvPr name="Freeform 7" id="7"/>
            <p:cNvSpPr/>
            <p:nvPr/>
          </p:nvSpPr>
          <p:spPr>
            <a:xfrm flipH="false" flipV="false" rot="0">
              <a:off x="0" y="0"/>
              <a:ext cx="4274726" cy="1780234"/>
            </a:xfrm>
            <a:custGeom>
              <a:avLst/>
              <a:gdLst/>
              <a:ahLst/>
              <a:cxnLst/>
              <a:rect r="r" b="b" t="t" l="l"/>
              <a:pathLst>
                <a:path h="1780234" w="4274726">
                  <a:moveTo>
                    <a:pt x="24327" y="0"/>
                  </a:moveTo>
                  <a:lnTo>
                    <a:pt x="4250399" y="0"/>
                  </a:lnTo>
                  <a:cubicBezTo>
                    <a:pt x="4263834" y="0"/>
                    <a:pt x="4274726" y="10891"/>
                    <a:pt x="4274726" y="24327"/>
                  </a:cubicBezTo>
                  <a:lnTo>
                    <a:pt x="4274726" y="1755907"/>
                  </a:lnTo>
                  <a:cubicBezTo>
                    <a:pt x="4274726" y="1762359"/>
                    <a:pt x="4272163" y="1768547"/>
                    <a:pt x="4267601" y="1773109"/>
                  </a:cubicBezTo>
                  <a:cubicBezTo>
                    <a:pt x="4263039" y="1777671"/>
                    <a:pt x="4256851" y="1780234"/>
                    <a:pt x="4250399" y="1780234"/>
                  </a:cubicBezTo>
                  <a:lnTo>
                    <a:pt x="24327" y="1780234"/>
                  </a:lnTo>
                  <a:cubicBezTo>
                    <a:pt x="10891" y="1780234"/>
                    <a:pt x="0" y="1769343"/>
                    <a:pt x="0" y="1755907"/>
                  </a:cubicBezTo>
                  <a:lnTo>
                    <a:pt x="0" y="24327"/>
                  </a:lnTo>
                  <a:cubicBezTo>
                    <a:pt x="0" y="10891"/>
                    <a:pt x="10891" y="0"/>
                    <a:pt x="24327" y="0"/>
                  </a:cubicBezTo>
                  <a:close/>
                </a:path>
              </a:pathLst>
            </a:custGeom>
            <a:solidFill>
              <a:srgbClr val="427653"/>
            </a:solidFill>
          </p:spPr>
        </p:sp>
        <p:sp>
          <p:nvSpPr>
            <p:cNvPr name="TextBox 8" id="8"/>
            <p:cNvSpPr txBox="true"/>
            <p:nvPr/>
          </p:nvSpPr>
          <p:spPr>
            <a:xfrm>
              <a:off x="0" y="-95250"/>
              <a:ext cx="4274726" cy="1875484"/>
            </a:xfrm>
            <a:prstGeom prst="rect">
              <a:avLst/>
            </a:prstGeom>
          </p:spPr>
          <p:txBody>
            <a:bodyPr anchor="ctr" rtlCol="false" tIns="50800" lIns="50800" bIns="50800" rIns="50800"/>
            <a:lstStyle/>
            <a:p>
              <a:pPr algn="l">
                <a:lnSpc>
                  <a:spcPts val="4047"/>
                </a:lnSpc>
              </a:pPr>
            </a:p>
          </p:txBody>
        </p:sp>
      </p:grpSp>
      <p:sp>
        <p:nvSpPr>
          <p:cNvPr name="TextBox 9" id="9"/>
          <p:cNvSpPr txBox="true"/>
          <p:nvPr/>
        </p:nvSpPr>
        <p:spPr>
          <a:xfrm rot="0">
            <a:off x="2193938" y="3108131"/>
            <a:ext cx="13900123" cy="5445761"/>
          </a:xfrm>
          <a:prstGeom prst="rect">
            <a:avLst/>
          </a:prstGeom>
        </p:spPr>
        <p:txBody>
          <a:bodyPr anchor="t" rtlCol="false" tIns="0" lIns="0" bIns="0" rIns="0">
            <a:spAutoFit/>
          </a:bodyPr>
          <a:lstStyle/>
          <a:p>
            <a:pPr algn="l" marL="669285" indent="-334642" lvl="1">
              <a:lnSpc>
                <a:spcPts val="4339"/>
              </a:lnSpc>
              <a:buFont typeface="Arial"/>
              <a:buChar char="•"/>
            </a:pPr>
            <a:r>
              <a:rPr lang="en-US" b="true" sz="3099">
                <a:solidFill>
                  <a:srgbClr val="FFFFFF"/>
                </a:solidFill>
                <a:latin typeface="Poppins Bold"/>
                <a:ea typeface="Poppins Bold"/>
                <a:cs typeface="Poppins Bold"/>
                <a:sym typeface="Poppins Bold"/>
              </a:rPr>
              <a:t>In a nation of over 1.3 billion people, where rapid economic growth and urbanization are reshaping the landscape, understanding the dynamics of energy consumption is paramount.</a:t>
            </a:r>
          </a:p>
          <a:p>
            <a:pPr algn="l" marL="669285" indent="-334642" lvl="1">
              <a:lnSpc>
                <a:spcPts val="4339"/>
              </a:lnSpc>
              <a:buFont typeface="Arial"/>
              <a:buChar char="•"/>
            </a:pPr>
            <a:r>
              <a:rPr lang="en-US" b="true" sz="3099">
                <a:solidFill>
                  <a:srgbClr val="FFFFFF"/>
                </a:solidFill>
                <a:latin typeface="Poppins Bold"/>
                <a:ea typeface="Poppins Bold"/>
                <a:cs typeface="Poppins Bold"/>
                <a:sym typeface="Poppins Bold"/>
              </a:rPr>
              <a:t>Throughout this presentation, we will embark on a journey to unravel the intricacies of electricity demand, examining historical patterns, identifying key drivers, and forecasting future trends. Our investigation aims to shed light on critical questions surrounding energy sustainability, infrastructure development, and policy formulation in the Indian context</a:t>
            </a:r>
          </a:p>
        </p:txBody>
      </p:sp>
      <p:grpSp>
        <p:nvGrpSpPr>
          <p:cNvPr name="Group 10" id="10"/>
          <p:cNvGrpSpPr/>
          <p:nvPr/>
        </p:nvGrpSpPr>
        <p:grpSpPr>
          <a:xfrm rot="0">
            <a:off x="0" y="1543368"/>
            <a:ext cx="10021575" cy="850707"/>
            <a:chOff x="0" y="0"/>
            <a:chExt cx="2639427" cy="224055"/>
          </a:xfrm>
        </p:grpSpPr>
        <p:sp>
          <p:nvSpPr>
            <p:cNvPr name="Freeform 11" id="11"/>
            <p:cNvSpPr/>
            <p:nvPr/>
          </p:nvSpPr>
          <p:spPr>
            <a:xfrm flipH="false" flipV="false" rot="0">
              <a:off x="0" y="0"/>
              <a:ext cx="2639427" cy="224055"/>
            </a:xfrm>
            <a:custGeom>
              <a:avLst/>
              <a:gdLst/>
              <a:ahLst/>
              <a:cxnLst/>
              <a:rect r="r" b="b" t="t" l="l"/>
              <a:pathLst>
                <a:path h="224055" w="2639427">
                  <a:moveTo>
                    <a:pt x="0" y="0"/>
                  </a:moveTo>
                  <a:lnTo>
                    <a:pt x="2436227" y="0"/>
                  </a:lnTo>
                  <a:lnTo>
                    <a:pt x="2639427" y="112027"/>
                  </a:lnTo>
                  <a:lnTo>
                    <a:pt x="2436227" y="224055"/>
                  </a:lnTo>
                  <a:lnTo>
                    <a:pt x="0" y="224055"/>
                  </a:lnTo>
                  <a:lnTo>
                    <a:pt x="203200" y="112027"/>
                  </a:lnTo>
                  <a:lnTo>
                    <a:pt x="0" y="0"/>
                  </a:lnTo>
                  <a:close/>
                </a:path>
              </a:pathLst>
            </a:custGeom>
            <a:gradFill rotWithShape="true">
              <a:gsLst>
                <a:gs pos="0">
                  <a:srgbClr val="89D957">
                    <a:alpha val="100000"/>
                  </a:srgbClr>
                </a:gs>
                <a:gs pos="100000">
                  <a:srgbClr val="C9E265">
                    <a:alpha val="100000"/>
                  </a:srgbClr>
                </a:gs>
              </a:gsLst>
              <a:lin ang="0"/>
            </a:gradFill>
          </p:spPr>
        </p:sp>
        <p:sp>
          <p:nvSpPr>
            <p:cNvPr name="TextBox 12" id="12"/>
            <p:cNvSpPr txBox="true"/>
            <p:nvPr/>
          </p:nvSpPr>
          <p:spPr>
            <a:xfrm>
              <a:off x="177800" y="-38100"/>
              <a:ext cx="2385427" cy="262155"/>
            </a:xfrm>
            <a:prstGeom prst="rect">
              <a:avLst/>
            </a:prstGeom>
          </p:spPr>
          <p:txBody>
            <a:bodyPr anchor="ctr" rtlCol="false" tIns="50800" lIns="50800" bIns="50800" rIns="50800"/>
            <a:lstStyle/>
            <a:p>
              <a:pPr algn="ctr">
                <a:lnSpc>
                  <a:spcPts val="3455"/>
                </a:lnSpc>
              </a:pPr>
            </a:p>
          </p:txBody>
        </p:sp>
      </p:grpSp>
      <p:sp>
        <p:nvSpPr>
          <p:cNvPr name="TextBox 13" id="13"/>
          <p:cNvSpPr txBox="true"/>
          <p:nvPr/>
        </p:nvSpPr>
        <p:spPr>
          <a:xfrm rot="0">
            <a:off x="5814676" y="399732"/>
            <a:ext cx="6658648" cy="1143635"/>
          </a:xfrm>
          <a:prstGeom prst="rect">
            <a:avLst/>
          </a:prstGeom>
        </p:spPr>
        <p:txBody>
          <a:bodyPr anchor="t" rtlCol="false" tIns="0" lIns="0" bIns="0" rIns="0">
            <a:spAutoFit/>
          </a:bodyPr>
          <a:lstStyle/>
          <a:p>
            <a:pPr algn="ctr">
              <a:lnSpc>
                <a:spcPts val="7480"/>
              </a:lnSpc>
            </a:pPr>
            <a:r>
              <a:rPr lang="en-US" sz="6800" b="true">
                <a:solidFill>
                  <a:srgbClr val="FFFFFF"/>
                </a:solidFill>
                <a:latin typeface="Agrandir Bold"/>
                <a:ea typeface="Agrandir Bold"/>
                <a:cs typeface="Agrandir Bold"/>
                <a:sym typeface="Agrandir Bold"/>
              </a:rPr>
              <a:t>Introduction</a:t>
            </a:r>
          </a:p>
        </p:txBody>
      </p:sp>
      <p:sp>
        <p:nvSpPr>
          <p:cNvPr name="TextBox 14" id="14"/>
          <p:cNvSpPr txBox="true"/>
          <p:nvPr/>
        </p:nvSpPr>
        <p:spPr>
          <a:xfrm rot="0">
            <a:off x="1028700" y="1677318"/>
            <a:ext cx="10481960" cy="592455"/>
          </a:xfrm>
          <a:prstGeom prst="rect">
            <a:avLst/>
          </a:prstGeom>
        </p:spPr>
        <p:txBody>
          <a:bodyPr anchor="t" rtlCol="false" tIns="0" lIns="0" bIns="0" rIns="0">
            <a:spAutoFit/>
          </a:bodyPr>
          <a:lstStyle/>
          <a:p>
            <a:pPr algn="l" marL="0" indent="0" lvl="0">
              <a:lnSpc>
                <a:spcPts val="4619"/>
              </a:lnSpc>
              <a:spcBef>
                <a:spcPct val="0"/>
              </a:spcBef>
            </a:pPr>
            <a:r>
              <a:rPr lang="en-US" b="true" sz="3299">
                <a:solidFill>
                  <a:srgbClr val="FFFFFF"/>
                </a:solidFill>
                <a:latin typeface="Poppins Bold"/>
                <a:ea typeface="Poppins Bold"/>
                <a:cs typeface="Poppins Bold"/>
                <a:sym typeface="Poppins Bold"/>
              </a:rPr>
              <a:t>Electricity Demand Patterns in India</a:t>
            </a:r>
          </a:p>
        </p:txBody>
      </p:sp>
      <p:sp>
        <p:nvSpPr>
          <p:cNvPr name="Freeform 15" id="15"/>
          <p:cNvSpPr/>
          <p:nvPr/>
        </p:nvSpPr>
        <p:spPr>
          <a:xfrm flipH="false" flipV="false" rot="2086922">
            <a:off x="15515613" y="8790688"/>
            <a:ext cx="2994551" cy="2656984"/>
          </a:xfrm>
          <a:custGeom>
            <a:avLst/>
            <a:gdLst/>
            <a:ahLst/>
            <a:cxnLst/>
            <a:rect r="r" b="b" t="t" l="l"/>
            <a:pathLst>
              <a:path h="2656984" w="2994551">
                <a:moveTo>
                  <a:pt x="0" y="0"/>
                </a:moveTo>
                <a:lnTo>
                  <a:pt x="2994551" y="0"/>
                </a:lnTo>
                <a:lnTo>
                  <a:pt x="2994551" y="2656984"/>
                </a:lnTo>
                <a:lnTo>
                  <a:pt x="0" y="2656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5696" y="2421767"/>
            <a:ext cx="16116781" cy="5744035"/>
            <a:chOff x="0" y="0"/>
            <a:chExt cx="4244749" cy="1512832"/>
          </a:xfrm>
        </p:grpSpPr>
        <p:sp>
          <p:nvSpPr>
            <p:cNvPr name="Freeform 3" id="3"/>
            <p:cNvSpPr/>
            <p:nvPr/>
          </p:nvSpPr>
          <p:spPr>
            <a:xfrm flipH="false" flipV="false" rot="0">
              <a:off x="0" y="0"/>
              <a:ext cx="4244749" cy="1512832"/>
            </a:xfrm>
            <a:custGeom>
              <a:avLst/>
              <a:gdLst/>
              <a:ahLst/>
              <a:cxnLst/>
              <a:rect r="r" b="b" t="t" l="l"/>
              <a:pathLst>
                <a:path h="1512832" w="4244749">
                  <a:moveTo>
                    <a:pt x="24499" y="0"/>
                  </a:moveTo>
                  <a:lnTo>
                    <a:pt x="4220251" y="0"/>
                  </a:lnTo>
                  <a:cubicBezTo>
                    <a:pt x="4233781" y="0"/>
                    <a:pt x="4244749" y="10968"/>
                    <a:pt x="4244749" y="24499"/>
                  </a:cubicBezTo>
                  <a:lnTo>
                    <a:pt x="4244749" y="1488334"/>
                  </a:lnTo>
                  <a:cubicBezTo>
                    <a:pt x="4244749" y="1501864"/>
                    <a:pt x="4233781" y="1512832"/>
                    <a:pt x="4220251" y="1512832"/>
                  </a:cubicBezTo>
                  <a:lnTo>
                    <a:pt x="24499" y="1512832"/>
                  </a:lnTo>
                  <a:cubicBezTo>
                    <a:pt x="10968" y="1512832"/>
                    <a:pt x="0" y="1501864"/>
                    <a:pt x="0" y="1488334"/>
                  </a:cubicBezTo>
                  <a:lnTo>
                    <a:pt x="0" y="24499"/>
                  </a:lnTo>
                  <a:cubicBezTo>
                    <a:pt x="0" y="10968"/>
                    <a:pt x="10968" y="0"/>
                    <a:pt x="24499"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0" y="-38100"/>
              <a:ext cx="4244749" cy="1550932"/>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8809236">
            <a:off x="13637288" y="-7116401"/>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42184">
            <a:off x="-1909109" y="4393031"/>
            <a:ext cx="9451783" cy="11787938"/>
          </a:xfrm>
          <a:custGeom>
            <a:avLst/>
            <a:gdLst/>
            <a:ahLst/>
            <a:cxnLst/>
            <a:rect r="r" b="b" t="t" l="l"/>
            <a:pathLst>
              <a:path h="11787938" w="9451783">
                <a:moveTo>
                  <a:pt x="0" y="0"/>
                </a:moveTo>
                <a:lnTo>
                  <a:pt x="9451783" y="0"/>
                </a:lnTo>
                <a:lnTo>
                  <a:pt x="9451783" y="11787938"/>
                </a:lnTo>
                <a:lnTo>
                  <a:pt x="0" y="1178793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69394" y="6247500"/>
            <a:ext cx="331132" cy="331132"/>
          </a:xfrm>
          <a:custGeom>
            <a:avLst/>
            <a:gdLst/>
            <a:ahLst/>
            <a:cxnLst/>
            <a:rect r="r" b="b" t="t" l="l"/>
            <a:pathLst>
              <a:path h="331132" w="331132">
                <a:moveTo>
                  <a:pt x="0" y="0"/>
                </a:moveTo>
                <a:lnTo>
                  <a:pt x="331133" y="0"/>
                </a:lnTo>
                <a:lnTo>
                  <a:pt x="331133" y="331132"/>
                </a:lnTo>
                <a:lnTo>
                  <a:pt x="0" y="331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366403">
            <a:off x="-333883" y="-482236"/>
            <a:ext cx="2678982" cy="3100288"/>
          </a:xfrm>
          <a:custGeom>
            <a:avLst/>
            <a:gdLst/>
            <a:ahLst/>
            <a:cxnLst/>
            <a:rect r="r" b="b" t="t" l="l"/>
            <a:pathLst>
              <a:path h="3100288" w="2678982">
                <a:moveTo>
                  <a:pt x="0" y="0"/>
                </a:moveTo>
                <a:lnTo>
                  <a:pt x="2678982" y="0"/>
                </a:lnTo>
                <a:lnTo>
                  <a:pt x="2678982" y="3100288"/>
                </a:lnTo>
                <a:lnTo>
                  <a:pt x="0" y="3100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700000">
            <a:off x="15944753" y="7905164"/>
            <a:ext cx="2503846" cy="2897610"/>
          </a:xfrm>
          <a:custGeom>
            <a:avLst/>
            <a:gdLst/>
            <a:ahLst/>
            <a:cxnLst/>
            <a:rect r="r" b="b" t="t" l="l"/>
            <a:pathLst>
              <a:path h="2897610" w="2503846">
                <a:moveTo>
                  <a:pt x="0" y="0"/>
                </a:moveTo>
                <a:lnTo>
                  <a:pt x="2503846" y="0"/>
                </a:lnTo>
                <a:lnTo>
                  <a:pt x="2503846" y="2897610"/>
                </a:lnTo>
                <a:lnTo>
                  <a:pt x="0" y="2897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457510" y="3709572"/>
            <a:ext cx="15372981" cy="929355"/>
            <a:chOff x="0" y="0"/>
            <a:chExt cx="20497308" cy="1239140"/>
          </a:xfrm>
        </p:grpSpPr>
        <p:grpSp>
          <p:nvGrpSpPr>
            <p:cNvPr name="Group 11" id="11"/>
            <p:cNvGrpSpPr/>
            <p:nvPr/>
          </p:nvGrpSpPr>
          <p:grpSpPr>
            <a:xfrm rot="0">
              <a:off x="0" y="0"/>
              <a:ext cx="18682499" cy="1239140"/>
              <a:chOff x="0" y="0"/>
              <a:chExt cx="4635215" cy="307436"/>
            </a:xfrm>
          </p:grpSpPr>
          <p:sp>
            <p:nvSpPr>
              <p:cNvPr name="Freeform 12" id="12"/>
              <p:cNvSpPr/>
              <p:nvPr/>
            </p:nvSpPr>
            <p:spPr>
              <a:xfrm flipH="false" flipV="false" rot="0">
                <a:off x="0" y="0"/>
                <a:ext cx="4635216" cy="307436"/>
              </a:xfrm>
              <a:custGeom>
                <a:avLst/>
                <a:gdLst/>
                <a:ahLst/>
                <a:cxnLst/>
                <a:rect r="r" b="b" t="t" l="l"/>
                <a:pathLst>
                  <a:path h="307436" w="4635216">
                    <a:moveTo>
                      <a:pt x="22435" y="0"/>
                    </a:moveTo>
                    <a:lnTo>
                      <a:pt x="4612781" y="0"/>
                    </a:lnTo>
                    <a:cubicBezTo>
                      <a:pt x="4625171" y="0"/>
                      <a:pt x="4635216" y="10044"/>
                      <a:pt x="4635216" y="22435"/>
                    </a:cubicBezTo>
                    <a:lnTo>
                      <a:pt x="4635216" y="285002"/>
                    </a:lnTo>
                    <a:cubicBezTo>
                      <a:pt x="4635216" y="297392"/>
                      <a:pt x="4625171" y="307436"/>
                      <a:pt x="4612781" y="307436"/>
                    </a:cubicBezTo>
                    <a:lnTo>
                      <a:pt x="22435" y="307436"/>
                    </a:lnTo>
                    <a:cubicBezTo>
                      <a:pt x="10044" y="307436"/>
                      <a:pt x="0" y="297392"/>
                      <a:pt x="0" y="285002"/>
                    </a:cubicBezTo>
                    <a:lnTo>
                      <a:pt x="0" y="22435"/>
                    </a:lnTo>
                    <a:cubicBezTo>
                      <a:pt x="0" y="10044"/>
                      <a:pt x="10044" y="0"/>
                      <a:pt x="22435" y="0"/>
                    </a:cubicBezTo>
                    <a:close/>
                  </a:path>
                </a:pathLst>
              </a:custGeom>
              <a:solidFill>
                <a:srgbClr val="1C4F84"/>
              </a:solidFill>
            </p:spPr>
          </p:sp>
          <p:sp>
            <p:nvSpPr>
              <p:cNvPr name="TextBox 13" id="13"/>
              <p:cNvSpPr txBox="true"/>
              <p:nvPr/>
            </p:nvSpPr>
            <p:spPr>
              <a:xfrm>
                <a:off x="0" y="-95250"/>
                <a:ext cx="4635215" cy="402686"/>
              </a:xfrm>
              <a:prstGeom prst="rect">
                <a:avLst/>
              </a:prstGeom>
            </p:spPr>
            <p:txBody>
              <a:bodyPr anchor="ctr" rtlCol="false" tIns="50800" lIns="50800" bIns="50800" rIns="50800"/>
              <a:lstStyle/>
              <a:p>
                <a:pPr algn="l">
                  <a:lnSpc>
                    <a:spcPts val="4047"/>
                  </a:lnSpc>
                </a:pPr>
              </a:p>
            </p:txBody>
          </p:sp>
        </p:grpSp>
        <p:sp>
          <p:nvSpPr>
            <p:cNvPr name="Freeform 14" id="14"/>
            <p:cNvSpPr/>
            <p:nvPr/>
          </p:nvSpPr>
          <p:spPr>
            <a:xfrm flipH="false" flipV="false" rot="0">
              <a:off x="236306" y="222078"/>
              <a:ext cx="980362" cy="794984"/>
            </a:xfrm>
            <a:custGeom>
              <a:avLst/>
              <a:gdLst/>
              <a:ahLst/>
              <a:cxnLst/>
              <a:rect r="r" b="b" t="t" l="l"/>
              <a:pathLst>
                <a:path h="794984" w="980362">
                  <a:moveTo>
                    <a:pt x="0" y="0"/>
                  </a:moveTo>
                  <a:lnTo>
                    <a:pt x="980362" y="0"/>
                  </a:lnTo>
                  <a:lnTo>
                    <a:pt x="980362" y="794984"/>
                  </a:lnTo>
                  <a:lnTo>
                    <a:pt x="0" y="794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493795" y="-40260"/>
              <a:ext cx="19003513" cy="1110110"/>
            </a:xfrm>
            <a:prstGeom prst="rect">
              <a:avLst/>
            </a:prstGeom>
          </p:spPr>
          <p:txBody>
            <a:bodyPr anchor="t" rtlCol="false" tIns="0" lIns="0" bIns="0" rIns="0">
              <a:spAutoFit/>
            </a:bodyPr>
            <a:lstStyle/>
            <a:p>
              <a:pPr algn="l">
                <a:lnSpc>
                  <a:spcPts val="6242"/>
                </a:lnSpc>
              </a:pPr>
              <a:r>
                <a:rPr lang="en-US" sz="4458" b="true">
                  <a:solidFill>
                    <a:srgbClr val="FFFFFF"/>
                  </a:solidFill>
                  <a:latin typeface="Agrandir Bold"/>
                  <a:ea typeface="Agrandir Bold"/>
                  <a:cs typeface="Agrandir Bold"/>
                  <a:sym typeface="Agrandir Bold"/>
                </a:rPr>
                <a:t>Method to Reduce Electricity Consumption</a:t>
              </a:r>
            </a:p>
          </p:txBody>
        </p:sp>
      </p:grpSp>
      <p:grpSp>
        <p:nvGrpSpPr>
          <p:cNvPr name="Group 16" id="16"/>
          <p:cNvGrpSpPr/>
          <p:nvPr/>
        </p:nvGrpSpPr>
        <p:grpSpPr>
          <a:xfrm rot="0">
            <a:off x="1457510" y="5318145"/>
            <a:ext cx="15372981" cy="929355"/>
            <a:chOff x="0" y="0"/>
            <a:chExt cx="20497308" cy="1239140"/>
          </a:xfrm>
        </p:grpSpPr>
        <p:grpSp>
          <p:nvGrpSpPr>
            <p:cNvPr name="Group 17" id="17"/>
            <p:cNvGrpSpPr/>
            <p:nvPr/>
          </p:nvGrpSpPr>
          <p:grpSpPr>
            <a:xfrm rot="0">
              <a:off x="0" y="0"/>
              <a:ext cx="18682499" cy="1239140"/>
              <a:chOff x="0" y="0"/>
              <a:chExt cx="4635215" cy="307436"/>
            </a:xfrm>
          </p:grpSpPr>
          <p:sp>
            <p:nvSpPr>
              <p:cNvPr name="Freeform 18" id="18"/>
              <p:cNvSpPr/>
              <p:nvPr/>
            </p:nvSpPr>
            <p:spPr>
              <a:xfrm flipH="false" flipV="false" rot="0">
                <a:off x="0" y="0"/>
                <a:ext cx="4635216" cy="307436"/>
              </a:xfrm>
              <a:custGeom>
                <a:avLst/>
                <a:gdLst/>
                <a:ahLst/>
                <a:cxnLst/>
                <a:rect r="r" b="b" t="t" l="l"/>
                <a:pathLst>
                  <a:path h="307436" w="4635216">
                    <a:moveTo>
                      <a:pt x="22435" y="0"/>
                    </a:moveTo>
                    <a:lnTo>
                      <a:pt x="4612781" y="0"/>
                    </a:lnTo>
                    <a:cubicBezTo>
                      <a:pt x="4625171" y="0"/>
                      <a:pt x="4635216" y="10044"/>
                      <a:pt x="4635216" y="22435"/>
                    </a:cubicBezTo>
                    <a:lnTo>
                      <a:pt x="4635216" y="285002"/>
                    </a:lnTo>
                    <a:cubicBezTo>
                      <a:pt x="4635216" y="297392"/>
                      <a:pt x="4625171" y="307436"/>
                      <a:pt x="4612781" y="307436"/>
                    </a:cubicBezTo>
                    <a:lnTo>
                      <a:pt x="22435" y="307436"/>
                    </a:lnTo>
                    <a:cubicBezTo>
                      <a:pt x="10044" y="307436"/>
                      <a:pt x="0" y="297392"/>
                      <a:pt x="0" y="285002"/>
                    </a:cubicBezTo>
                    <a:lnTo>
                      <a:pt x="0" y="22435"/>
                    </a:lnTo>
                    <a:cubicBezTo>
                      <a:pt x="0" y="10044"/>
                      <a:pt x="10044" y="0"/>
                      <a:pt x="22435" y="0"/>
                    </a:cubicBezTo>
                    <a:close/>
                  </a:path>
                </a:pathLst>
              </a:custGeom>
              <a:solidFill>
                <a:srgbClr val="1C4F84"/>
              </a:solidFill>
            </p:spPr>
          </p:sp>
          <p:sp>
            <p:nvSpPr>
              <p:cNvPr name="TextBox 19" id="19"/>
              <p:cNvSpPr txBox="true"/>
              <p:nvPr/>
            </p:nvSpPr>
            <p:spPr>
              <a:xfrm>
                <a:off x="0" y="-95250"/>
                <a:ext cx="4635215" cy="402686"/>
              </a:xfrm>
              <a:prstGeom prst="rect">
                <a:avLst/>
              </a:prstGeom>
            </p:spPr>
            <p:txBody>
              <a:bodyPr anchor="ctr" rtlCol="false" tIns="50800" lIns="50800" bIns="50800" rIns="50800"/>
              <a:lstStyle/>
              <a:p>
                <a:pPr algn="l">
                  <a:lnSpc>
                    <a:spcPts val="4047"/>
                  </a:lnSpc>
                </a:pPr>
              </a:p>
            </p:txBody>
          </p:sp>
        </p:grpSp>
        <p:sp>
          <p:nvSpPr>
            <p:cNvPr name="Freeform 20" id="20"/>
            <p:cNvSpPr/>
            <p:nvPr/>
          </p:nvSpPr>
          <p:spPr>
            <a:xfrm flipH="false" flipV="false" rot="0">
              <a:off x="236306" y="222078"/>
              <a:ext cx="980362" cy="794984"/>
            </a:xfrm>
            <a:custGeom>
              <a:avLst/>
              <a:gdLst/>
              <a:ahLst/>
              <a:cxnLst/>
              <a:rect r="r" b="b" t="t" l="l"/>
              <a:pathLst>
                <a:path h="794984" w="980362">
                  <a:moveTo>
                    <a:pt x="0" y="0"/>
                  </a:moveTo>
                  <a:lnTo>
                    <a:pt x="980362" y="0"/>
                  </a:lnTo>
                  <a:lnTo>
                    <a:pt x="980362" y="794984"/>
                  </a:lnTo>
                  <a:lnTo>
                    <a:pt x="0" y="794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493795" y="-40260"/>
              <a:ext cx="19003513" cy="1110110"/>
            </a:xfrm>
            <a:prstGeom prst="rect">
              <a:avLst/>
            </a:prstGeom>
          </p:spPr>
          <p:txBody>
            <a:bodyPr anchor="t" rtlCol="false" tIns="0" lIns="0" bIns="0" rIns="0">
              <a:spAutoFit/>
            </a:bodyPr>
            <a:lstStyle/>
            <a:p>
              <a:pPr algn="l">
                <a:lnSpc>
                  <a:spcPts val="6242"/>
                </a:lnSpc>
              </a:pPr>
              <a:r>
                <a:rPr lang="en-US" sz="4458" b="true">
                  <a:solidFill>
                    <a:srgbClr val="FFFFFF"/>
                  </a:solidFill>
                  <a:latin typeface="Agrandir Bold"/>
                  <a:ea typeface="Agrandir Bold"/>
                  <a:cs typeface="Agrandir Bold"/>
                  <a:sym typeface="Agrandir Bold"/>
                </a:rPr>
                <a:t>Forecast the Future Electricity Consumption</a:t>
              </a:r>
            </a:p>
          </p:txBody>
        </p:sp>
      </p:grpSp>
      <p:sp>
        <p:nvSpPr>
          <p:cNvPr name="Freeform 22" id="22"/>
          <p:cNvSpPr/>
          <p:nvPr/>
        </p:nvSpPr>
        <p:spPr>
          <a:xfrm flipH="false" flipV="false" rot="0">
            <a:off x="10930877" y="6578632"/>
            <a:ext cx="3084894" cy="3708368"/>
          </a:xfrm>
          <a:custGeom>
            <a:avLst/>
            <a:gdLst/>
            <a:ahLst/>
            <a:cxnLst/>
            <a:rect r="r" b="b" t="t" l="l"/>
            <a:pathLst>
              <a:path h="3708368" w="3084894">
                <a:moveTo>
                  <a:pt x="0" y="0"/>
                </a:moveTo>
                <a:lnTo>
                  <a:pt x="3084894" y="0"/>
                </a:lnTo>
                <a:lnTo>
                  <a:pt x="3084894" y="3708368"/>
                </a:lnTo>
                <a:lnTo>
                  <a:pt x="0" y="37083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5814676" y="914400"/>
            <a:ext cx="6658648" cy="1143635"/>
          </a:xfrm>
          <a:prstGeom prst="rect">
            <a:avLst/>
          </a:prstGeom>
        </p:spPr>
        <p:txBody>
          <a:bodyPr anchor="t" rtlCol="false" tIns="0" lIns="0" bIns="0" rIns="0">
            <a:spAutoFit/>
          </a:bodyPr>
          <a:lstStyle/>
          <a:p>
            <a:pPr algn="ctr">
              <a:lnSpc>
                <a:spcPts val="7480"/>
              </a:lnSpc>
            </a:pPr>
            <a:r>
              <a:rPr lang="en-US" b="true" sz="6800">
                <a:solidFill>
                  <a:srgbClr val="000000"/>
                </a:solidFill>
                <a:latin typeface="Agrandir Bold"/>
                <a:ea typeface="Agrandir Bold"/>
                <a:cs typeface="Agrandir Bold"/>
                <a:sym typeface="Agrandir Bold"/>
              </a:rPr>
              <a:t>Objectives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809236">
            <a:off x="14666768" y="-6029728"/>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184">
            <a:off x="-5544621" y="2353719"/>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62602" y="857590"/>
            <a:ext cx="16206223" cy="8857147"/>
            <a:chOff x="0" y="0"/>
            <a:chExt cx="4268306" cy="2332746"/>
          </a:xfrm>
        </p:grpSpPr>
        <p:sp>
          <p:nvSpPr>
            <p:cNvPr name="Freeform 5" id="5"/>
            <p:cNvSpPr/>
            <p:nvPr/>
          </p:nvSpPr>
          <p:spPr>
            <a:xfrm flipH="false" flipV="false" rot="0">
              <a:off x="0" y="0"/>
              <a:ext cx="4268306" cy="2332746"/>
            </a:xfrm>
            <a:custGeom>
              <a:avLst/>
              <a:gdLst/>
              <a:ahLst/>
              <a:cxnLst/>
              <a:rect r="r" b="b" t="t" l="l"/>
              <a:pathLst>
                <a:path h="2332746" w="4268306">
                  <a:moveTo>
                    <a:pt x="24363" y="0"/>
                  </a:moveTo>
                  <a:lnTo>
                    <a:pt x="4243943" y="0"/>
                  </a:lnTo>
                  <a:cubicBezTo>
                    <a:pt x="4257398" y="0"/>
                    <a:pt x="4268306" y="10908"/>
                    <a:pt x="4268306" y="24363"/>
                  </a:cubicBezTo>
                  <a:lnTo>
                    <a:pt x="4268306" y="2308383"/>
                  </a:lnTo>
                  <a:cubicBezTo>
                    <a:pt x="4268306" y="2321839"/>
                    <a:pt x="4257398" y="2332746"/>
                    <a:pt x="4243943" y="2332746"/>
                  </a:cubicBezTo>
                  <a:lnTo>
                    <a:pt x="24363" y="2332746"/>
                  </a:lnTo>
                  <a:cubicBezTo>
                    <a:pt x="10908" y="2332746"/>
                    <a:pt x="0" y="2321839"/>
                    <a:pt x="0" y="2308383"/>
                  </a:cubicBezTo>
                  <a:lnTo>
                    <a:pt x="0" y="24363"/>
                  </a:lnTo>
                  <a:cubicBezTo>
                    <a:pt x="0" y="10908"/>
                    <a:pt x="10908" y="0"/>
                    <a:pt x="24363" y="0"/>
                  </a:cubicBezTo>
                  <a:close/>
                </a:path>
              </a:pathLst>
            </a:custGeom>
            <a:solidFill>
              <a:srgbClr val="FFFFFF"/>
            </a:solidFill>
          </p:spPr>
        </p:sp>
        <p:sp>
          <p:nvSpPr>
            <p:cNvPr name="TextBox 6" id="6"/>
            <p:cNvSpPr txBox="true"/>
            <p:nvPr/>
          </p:nvSpPr>
          <p:spPr>
            <a:xfrm>
              <a:off x="0" y="-38100"/>
              <a:ext cx="4268306" cy="2370846"/>
            </a:xfrm>
            <a:prstGeom prst="rect">
              <a:avLst/>
            </a:prstGeom>
          </p:spPr>
          <p:txBody>
            <a:bodyPr anchor="ctr" rtlCol="false" tIns="50800" lIns="50800" bIns="50800" rIns="50800"/>
            <a:lstStyle/>
            <a:p>
              <a:pPr algn="ctr">
                <a:lnSpc>
                  <a:spcPts val="3455"/>
                </a:lnSpc>
              </a:pPr>
            </a:p>
          </p:txBody>
        </p:sp>
      </p:grpSp>
      <p:sp>
        <p:nvSpPr>
          <p:cNvPr name="Freeform 7" id="7"/>
          <p:cNvSpPr/>
          <p:nvPr/>
        </p:nvSpPr>
        <p:spPr>
          <a:xfrm flipH="false" flipV="false" rot="7366403">
            <a:off x="13281" y="-429233"/>
            <a:ext cx="2030837" cy="2350214"/>
          </a:xfrm>
          <a:custGeom>
            <a:avLst/>
            <a:gdLst/>
            <a:ahLst/>
            <a:cxnLst/>
            <a:rect r="r" b="b" t="t" l="l"/>
            <a:pathLst>
              <a:path h="2350214" w="2030837">
                <a:moveTo>
                  <a:pt x="0" y="0"/>
                </a:moveTo>
                <a:lnTo>
                  <a:pt x="2030838" y="0"/>
                </a:lnTo>
                <a:lnTo>
                  <a:pt x="2030838"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37792" y="3081712"/>
            <a:ext cx="6701764" cy="2204452"/>
            <a:chOff x="0" y="0"/>
            <a:chExt cx="8935685" cy="2939269"/>
          </a:xfrm>
        </p:grpSpPr>
        <p:sp>
          <p:nvSpPr>
            <p:cNvPr name="TextBox 10" id="10"/>
            <p:cNvSpPr txBox="true"/>
            <p:nvPr/>
          </p:nvSpPr>
          <p:spPr>
            <a:xfrm rot="0">
              <a:off x="0" y="76200"/>
              <a:ext cx="8935685" cy="654304"/>
            </a:xfrm>
            <a:prstGeom prst="rect">
              <a:avLst/>
            </a:prstGeom>
          </p:spPr>
          <p:txBody>
            <a:bodyPr anchor="t" rtlCol="false" tIns="0" lIns="0" bIns="0" rIns="0">
              <a:spAutoFit/>
            </a:bodyPr>
            <a:lstStyle/>
            <a:p>
              <a:pPr algn="l">
                <a:lnSpc>
                  <a:spcPts val="3456"/>
                </a:lnSpc>
              </a:pPr>
              <a:r>
                <a:rPr lang="en-US" sz="3600">
                  <a:solidFill>
                    <a:srgbClr val="000000"/>
                  </a:solidFill>
                  <a:latin typeface="Archivo Black"/>
                  <a:ea typeface="Archivo Black"/>
                  <a:cs typeface="Archivo Black"/>
                  <a:sym typeface="Archivo Black"/>
                </a:rPr>
                <a:t>Data Collection:</a:t>
              </a:r>
            </a:p>
          </p:txBody>
        </p:sp>
        <p:sp>
          <p:nvSpPr>
            <p:cNvPr name="TextBox 11" id="11"/>
            <p:cNvSpPr txBox="true"/>
            <p:nvPr/>
          </p:nvSpPr>
          <p:spPr>
            <a:xfrm rot="0">
              <a:off x="0" y="1266997"/>
              <a:ext cx="8231050" cy="1672272"/>
            </a:xfrm>
            <a:prstGeom prst="rect">
              <a:avLst/>
            </a:prstGeom>
          </p:spPr>
          <p:txBody>
            <a:bodyPr anchor="t" rtlCol="false" tIns="0" lIns="0" bIns="0" rIns="0">
              <a:spAutoFit/>
            </a:bodyPr>
            <a:lstStyle/>
            <a:p>
              <a:pPr algn="l" marL="512091" indent="-256046" lvl="1">
                <a:lnSpc>
                  <a:spcPts val="3320"/>
                </a:lnSpc>
                <a:buFont typeface="Arial"/>
                <a:buChar char="•"/>
              </a:pPr>
              <a:r>
                <a:rPr lang="en-US" sz="2371">
                  <a:solidFill>
                    <a:srgbClr val="0B0A0A"/>
                  </a:solidFill>
                  <a:latin typeface="Poppins"/>
                  <a:ea typeface="Poppins"/>
                  <a:cs typeface="Poppins"/>
                  <a:sym typeface="Poppins"/>
                </a:rPr>
                <a:t>Secondary Data set are Taken as How much Primary Electricity use Per Year(in exajoules) </a:t>
              </a:r>
            </a:p>
          </p:txBody>
        </p:sp>
      </p:grpSp>
      <p:grpSp>
        <p:nvGrpSpPr>
          <p:cNvPr name="Group 12" id="12"/>
          <p:cNvGrpSpPr/>
          <p:nvPr/>
        </p:nvGrpSpPr>
        <p:grpSpPr>
          <a:xfrm rot="0">
            <a:off x="1637792" y="6203329"/>
            <a:ext cx="7506208" cy="2548529"/>
            <a:chOff x="0" y="0"/>
            <a:chExt cx="10008277" cy="3398039"/>
          </a:xfrm>
        </p:grpSpPr>
        <p:sp>
          <p:nvSpPr>
            <p:cNvPr name="TextBox 13" id="13"/>
            <p:cNvSpPr txBox="true"/>
            <p:nvPr/>
          </p:nvSpPr>
          <p:spPr>
            <a:xfrm rot="0">
              <a:off x="0" y="1079230"/>
              <a:ext cx="10008277" cy="2318809"/>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0B0A0A"/>
                  </a:solidFill>
                  <a:latin typeface="Poppins"/>
                  <a:ea typeface="Poppins"/>
                  <a:cs typeface="Poppins"/>
                  <a:sym typeface="Poppins"/>
                </a:rPr>
                <a:t>Augmented Dickey-Fuller (ADF) test </a:t>
              </a:r>
            </a:p>
            <a:p>
              <a:pPr algn="l" marL="539748" indent="-269874" lvl="1">
                <a:lnSpc>
                  <a:spcPts val="3499"/>
                </a:lnSpc>
                <a:buFont typeface="Arial"/>
                <a:buChar char="•"/>
              </a:pPr>
              <a:r>
                <a:rPr lang="en-US" sz="2499">
                  <a:solidFill>
                    <a:srgbClr val="0B0A0A"/>
                  </a:solidFill>
                  <a:latin typeface="Poppins"/>
                  <a:ea typeface="Poppins"/>
                  <a:cs typeface="Poppins"/>
                  <a:sym typeface="Poppins"/>
                </a:rPr>
                <a:t>Kwiatkowski-Phillips-Schmidt-Shin (KPSS) </a:t>
              </a:r>
            </a:p>
            <a:p>
              <a:pPr algn="l" marL="539748" indent="-269874" lvl="1">
                <a:lnSpc>
                  <a:spcPts val="3499"/>
                </a:lnSpc>
                <a:buFont typeface="Arial"/>
                <a:buChar char="•"/>
              </a:pPr>
              <a:r>
                <a:rPr lang="en-US" sz="2499">
                  <a:solidFill>
                    <a:srgbClr val="0B0A0A"/>
                  </a:solidFill>
                  <a:latin typeface="Poppins"/>
                  <a:ea typeface="Poppins"/>
                  <a:cs typeface="Poppins"/>
                  <a:sym typeface="Poppins"/>
                </a:rPr>
                <a:t>Autoregressive Integrated Moving Average (ARIMA) Modelling</a:t>
              </a:r>
            </a:p>
          </p:txBody>
        </p:sp>
        <p:sp>
          <p:nvSpPr>
            <p:cNvPr name="TextBox 14" id="14"/>
            <p:cNvSpPr txBox="true"/>
            <p:nvPr/>
          </p:nvSpPr>
          <p:spPr>
            <a:xfrm rot="0">
              <a:off x="0" y="76200"/>
              <a:ext cx="8935685" cy="654304"/>
            </a:xfrm>
            <a:prstGeom prst="rect">
              <a:avLst/>
            </a:prstGeom>
          </p:spPr>
          <p:txBody>
            <a:bodyPr anchor="t" rtlCol="false" tIns="0" lIns="0" bIns="0" rIns="0">
              <a:spAutoFit/>
            </a:bodyPr>
            <a:lstStyle/>
            <a:p>
              <a:pPr algn="l">
                <a:lnSpc>
                  <a:spcPts val="3456"/>
                </a:lnSpc>
              </a:pPr>
              <a:r>
                <a:rPr lang="en-US" sz="3600">
                  <a:solidFill>
                    <a:srgbClr val="000000"/>
                  </a:solidFill>
                  <a:latin typeface="Archivo Black"/>
                  <a:ea typeface="Archivo Black"/>
                  <a:cs typeface="Archivo Black"/>
                  <a:sym typeface="Archivo Black"/>
                </a:rPr>
                <a:t>Statistical Methods:</a:t>
              </a:r>
            </a:p>
          </p:txBody>
        </p:sp>
      </p:grpSp>
      <p:sp>
        <p:nvSpPr>
          <p:cNvPr name="TextBox 15" id="15"/>
          <p:cNvSpPr txBox="true"/>
          <p:nvPr/>
        </p:nvSpPr>
        <p:spPr>
          <a:xfrm rot="0">
            <a:off x="5814676" y="1092128"/>
            <a:ext cx="6658648"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Methodology</a:t>
            </a:r>
          </a:p>
        </p:txBody>
      </p:sp>
      <p:grpSp>
        <p:nvGrpSpPr>
          <p:cNvPr name="Group 16" id="16"/>
          <p:cNvGrpSpPr/>
          <p:nvPr/>
        </p:nvGrpSpPr>
        <p:grpSpPr>
          <a:xfrm rot="0">
            <a:off x="9654955" y="2885877"/>
            <a:ext cx="6823902" cy="3714226"/>
            <a:chOff x="0" y="0"/>
            <a:chExt cx="9098537" cy="4952301"/>
          </a:xfrm>
        </p:grpSpPr>
        <p:sp>
          <p:nvSpPr>
            <p:cNvPr name="Freeform 17" id="17"/>
            <p:cNvSpPr/>
            <p:nvPr/>
          </p:nvSpPr>
          <p:spPr>
            <a:xfrm flipH="false" flipV="false" rot="0">
              <a:off x="3096884" y="1145905"/>
              <a:ext cx="2263978" cy="3806395"/>
            </a:xfrm>
            <a:custGeom>
              <a:avLst/>
              <a:gdLst/>
              <a:ahLst/>
              <a:cxnLst/>
              <a:rect r="r" b="b" t="t" l="l"/>
              <a:pathLst>
                <a:path h="3806395" w="2263978">
                  <a:moveTo>
                    <a:pt x="0" y="0"/>
                  </a:moveTo>
                  <a:lnTo>
                    <a:pt x="2263978" y="0"/>
                  </a:lnTo>
                  <a:lnTo>
                    <a:pt x="2263978" y="3806396"/>
                  </a:lnTo>
                  <a:lnTo>
                    <a:pt x="0" y="3806396"/>
                  </a:lnTo>
                  <a:lnTo>
                    <a:pt x="0" y="0"/>
                  </a:lnTo>
                  <a:close/>
                </a:path>
              </a:pathLst>
            </a:custGeom>
            <a:blipFill>
              <a:blip r:embed="rId6"/>
              <a:stretch>
                <a:fillRect l="0" t="0" r="0" b="0"/>
              </a:stretch>
            </a:blipFill>
          </p:spPr>
        </p:sp>
        <p:sp>
          <p:nvSpPr>
            <p:cNvPr name="Freeform 18" id="18"/>
            <p:cNvSpPr/>
            <p:nvPr/>
          </p:nvSpPr>
          <p:spPr>
            <a:xfrm flipH="false" flipV="false" rot="0">
              <a:off x="6071030" y="1145905"/>
              <a:ext cx="2112954" cy="3552482"/>
            </a:xfrm>
            <a:custGeom>
              <a:avLst/>
              <a:gdLst/>
              <a:ahLst/>
              <a:cxnLst/>
              <a:rect r="r" b="b" t="t" l="l"/>
              <a:pathLst>
                <a:path h="3552482" w="2112954">
                  <a:moveTo>
                    <a:pt x="0" y="0"/>
                  </a:moveTo>
                  <a:lnTo>
                    <a:pt x="2112955" y="0"/>
                  </a:lnTo>
                  <a:lnTo>
                    <a:pt x="2112955" y="3552482"/>
                  </a:lnTo>
                  <a:lnTo>
                    <a:pt x="0" y="3552482"/>
                  </a:lnTo>
                  <a:lnTo>
                    <a:pt x="0" y="0"/>
                  </a:lnTo>
                  <a:close/>
                </a:path>
              </a:pathLst>
            </a:custGeom>
            <a:blipFill>
              <a:blip r:embed="rId7"/>
              <a:stretch>
                <a:fillRect l="0" t="0" r="0" b="0"/>
              </a:stretch>
            </a:blipFill>
          </p:spPr>
        </p:sp>
        <p:sp>
          <p:nvSpPr>
            <p:cNvPr name="Freeform 19" id="19"/>
            <p:cNvSpPr/>
            <p:nvPr/>
          </p:nvSpPr>
          <p:spPr>
            <a:xfrm flipH="false" flipV="false" rot="0">
              <a:off x="0" y="1145905"/>
              <a:ext cx="2386716" cy="3552482"/>
            </a:xfrm>
            <a:custGeom>
              <a:avLst/>
              <a:gdLst/>
              <a:ahLst/>
              <a:cxnLst/>
              <a:rect r="r" b="b" t="t" l="l"/>
              <a:pathLst>
                <a:path h="3552482" w="2386716">
                  <a:moveTo>
                    <a:pt x="0" y="0"/>
                  </a:moveTo>
                  <a:lnTo>
                    <a:pt x="2386716" y="0"/>
                  </a:lnTo>
                  <a:lnTo>
                    <a:pt x="2386716" y="3552482"/>
                  </a:lnTo>
                  <a:lnTo>
                    <a:pt x="0" y="3552482"/>
                  </a:lnTo>
                  <a:lnTo>
                    <a:pt x="0" y="0"/>
                  </a:lnTo>
                  <a:close/>
                </a:path>
              </a:pathLst>
            </a:custGeom>
            <a:blipFill>
              <a:blip r:embed="rId8"/>
              <a:stretch>
                <a:fillRect l="0" t="0" r="0" b="0"/>
              </a:stretch>
            </a:blipFill>
          </p:spPr>
        </p:sp>
        <p:sp>
          <p:nvSpPr>
            <p:cNvPr name="TextBox 20" id="20"/>
            <p:cNvSpPr txBox="true"/>
            <p:nvPr/>
          </p:nvSpPr>
          <p:spPr>
            <a:xfrm rot="0">
              <a:off x="162852" y="76200"/>
              <a:ext cx="8935685" cy="654304"/>
            </a:xfrm>
            <a:prstGeom prst="rect">
              <a:avLst/>
            </a:prstGeom>
          </p:spPr>
          <p:txBody>
            <a:bodyPr anchor="t" rtlCol="false" tIns="0" lIns="0" bIns="0" rIns="0">
              <a:spAutoFit/>
            </a:bodyPr>
            <a:lstStyle/>
            <a:p>
              <a:pPr algn="l">
                <a:lnSpc>
                  <a:spcPts val="3456"/>
                </a:lnSpc>
              </a:pPr>
              <a:r>
                <a:rPr lang="en-US" sz="3600">
                  <a:solidFill>
                    <a:srgbClr val="000000"/>
                  </a:solidFill>
                  <a:latin typeface="Archivo Black"/>
                  <a:ea typeface="Archivo Black"/>
                  <a:cs typeface="Archivo Black"/>
                  <a:sym typeface="Archivo Black"/>
                </a:rPr>
                <a:t>Software Used:</a:t>
              </a:r>
            </a:p>
          </p:txBody>
        </p:sp>
      </p:grpSp>
      <p:sp>
        <p:nvSpPr>
          <p:cNvPr name="Freeform 21" id="21"/>
          <p:cNvSpPr/>
          <p:nvPr/>
        </p:nvSpPr>
        <p:spPr>
          <a:xfrm flipH="false" flipV="false" rot="0">
            <a:off x="12347865" y="7182686"/>
            <a:ext cx="3326175" cy="2532051"/>
          </a:xfrm>
          <a:custGeom>
            <a:avLst/>
            <a:gdLst/>
            <a:ahLst/>
            <a:cxnLst/>
            <a:rect r="r" b="b" t="t" l="l"/>
            <a:pathLst>
              <a:path h="2532051" w="3326175">
                <a:moveTo>
                  <a:pt x="0" y="0"/>
                </a:moveTo>
                <a:lnTo>
                  <a:pt x="3326175" y="0"/>
                </a:lnTo>
                <a:lnTo>
                  <a:pt x="3326175" y="2532051"/>
                </a:lnTo>
                <a:lnTo>
                  <a:pt x="0" y="2532051"/>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310" y="755136"/>
            <a:ext cx="16789058" cy="9016794"/>
            <a:chOff x="0" y="0"/>
            <a:chExt cx="4421809" cy="2374794"/>
          </a:xfrm>
        </p:grpSpPr>
        <p:sp>
          <p:nvSpPr>
            <p:cNvPr name="Freeform 3" id="3"/>
            <p:cNvSpPr/>
            <p:nvPr/>
          </p:nvSpPr>
          <p:spPr>
            <a:xfrm flipH="false" flipV="false" rot="0">
              <a:off x="0" y="0"/>
              <a:ext cx="4421810" cy="2374794"/>
            </a:xfrm>
            <a:custGeom>
              <a:avLst/>
              <a:gdLst/>
              <a:ahLst/>
              <a:cxnLst/>
              <a:rect r="r" b="b" t="t" l="l"/>
              <a:pathLst>
                <a:path h="2374794" w="4421810">
                  <a:moveTo>
                    <a:pt x="23518" y="0"/>
                  </a:moveTo>
                  <a:lnTo>
                    <a:pt x="4398292" y="0"/>
                  </a:lnTo>
                  <a:cubicBezTo>
                    <a:pt x="4404529" y="0"/>
                    <a:pt x="4410511" y="2478"/>
                    <a:pt x="4414922" y="6888"/>
                  </a:cubicBezTo>
                  <a:cubicBezTo>
                    <a:pt x="4419332" y="11299"/>
                    <a:pt x="4421810" y="17280"/>
                    <a:pt x="4421810" y="23518"/>
                  </a:cubicBezTo>
                  <a:lnTo>
                    <a:pt x="4421810" y="2351276"/>
                  </a:lnTo>
                  <a:cubicBezTo>
                    <a:pt x="4421810" y="2357513"/>
                    <a:pt x="4419332" y="2363495"/>
                    <a:pt x="4414922" y="2367905"/>
                  </a:cubicBezTo>
                  <a:cubicBezTo>
                    <a:pt x="4410511" y="2372316"/>
                    <a:pt x="4404529" y="2374794"/>
                    <a:pt x="4398292" y="2374794"/>
                  </a:cubicBezTo>
                  <a:lnTo>
                    <a:pt x="23518" y="2374794"/>
                  </a:lnTo>
                  <a:cubicBezTo>
                    <a:pt x="17280" y="2374794"/>
                    <a:pt x="11299" y="2372316"/>
                    <a:pt x="6888" y="2367905"/>
                  </a:cubicBezTo>
                  <a:cubicBezTo>
                    <a:pt x="2478" y="2363495"/>
                    <a:pt x="0" y="2357513"/>
                    <a:pt x="0" y="2351276"/>
                  </a:cubicBezTo>
                  <a:lnTo>
                    <a:pt x="0" y="23518"/>
                  </a:lnTo>
                  <a:cubicBezTo>
                    <a:pt x="0" y="17280"/>
                    <a:pt x="2478" y="11299"/>
                    <a:pt x="6888" y="6888"/>
                  </a:cubicBezTo>
                  <a:cubicBezTo>
                    <a:pt x="11299" y="2478"/>
                    <a:pt x="17280" y="0"/>
                    <a:pt x="23518"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0" y="-38100"/>
              <a:ext cx="4421809" cy="2412894"/>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4292193">
            <a:off x="-2525915" y="-7280023"/>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672153">
            <a:off x="8203926" y="4350853"/>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086922">
            <a:off x="14252839" y="8152941"/>
            <a:ext cx="2994551" cy="2656984"/>
          </a:xfrm>
          <a:custGeom>
            <a:avLst/>
            <a:gdLst/>
            <a:ahLst/>
            <a:cxnLst/>
            <a:rect r="r" b="b" t="t" l="l"/>
            <a:pathLst>
              <a:path h="2656984" w="2994551">
                <a:moveTo>
                  <a:pt x="0" y="0"/>
                </a:moveTo>
                <a:lnTo>
                  <a:pt x="2994551" y="0"/>
                </a:lnTo>
                <a:lnTo>
                  <a:pt x="2994551" y="2656984"/>
                </a:lnTo>
                <a:lnTo>
                  <a:pt x="0" y="26569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196558">
            <a:off x="16722297" y="-182346"/>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77446">
            <a:off x="-264109" y="85968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51310" y="4477645"/>
            <a:ext cx="8762424" cy="5164268"/>
          </a:xfrm>
          <a:custGeom>
            <a:avLst/>
            <a:gdLst/>
            <a:ahLst/>
            <a:cxnLst/>
            <a:rect r="r" b="b" t="t" l="l"/>
            <a:pathLst>
              <a:path h="5164268" w="8762424">
                <a:moveTo>
                  <a:pt x="0" y="0"/>
                </a:moveTo>
                <a:lnTo>
                  <a:pt x="8762424" y="0"/>
                </a:lnTo>
                <a:lnTo>
                  <a:pt x="8762424" y="5164268"/>
                </a:lnTo>
                <a:lnTo>
                  <a:pt x="0" y="5164268"/>
                </a:lnTo>
                <a:lnTo>
                  <a:pt x="0" y="0"/>
                </a:lnTo>
                <a:close/>
              </a:path>
            </a:pathLst>
          </a:custGeom>
          <a:blipFill>
            <a:blip r:embed="rId8"/>
            <a:stretch>
              <a:fillRect l="-3750" t="-3509" r="-5120" b="-7095"/>
            </a:stretch>
          </a:blipFill>
          <a:ln w="38100" cap="sq">
            <a:solidFill>
              <a:srgbClr val="000000"/>
            </a:solidFill>
            <a:prstDash val="solid"/>
            <a:miter/>
          </a:ln>
        </p:spPr>
      </p:sp>
      <p:sp>
        <p:nvSpPr>
          <p:cNvPr name="Freeform 11" id="11"/>
          <p:cNvSpPr/>
          <p:nvPr/>
        </p:nvSpPr>
        <p:spPr>
          <a:xfrm flipH="false" flipV="false" rot="0">
            <a:off x="9595579" y="4477645"/>
            <a:ext cx="7954827" cy="5003788"/>
          </a:xfrm>
          <a:custGeom>
            <a:avLst/>
            <a:gdLst/>
            <a:ahLst/>
            <a:cxnLst/>
            <a:rect r="r" b="b" t="t" l="l"/>
            <a:pathLst>
              <a:path h="5003788" w="7954827">
                <a:moveTo>
                  <a:pt x="0" y="0"/>
                </a:moveTo>
                <a:lnTo>
                  <a:pt x="7954827" y="0"/>
                </a:lnTo>
                <a:lnTo>
                  <a:pt x="7954827" y="5003788"/>
                </a:lnTo>
                <a:lnTo>
                  <a:pt x="0" y="5003788"/>
                </a:lnTo>
                <a:lnTo>
                  <a:pt x="0" y="0"/>
                </a:lnTo>
                <a:close/>
              </a:path>
            </a:pathLst>
          </a:custGeom>
          <a:blipFill>
            <a:blip r:embed="rId9"/>
            <a:stretch>
              <a:fillRect l="-3688" t="-4737" r="-4213" b="-9939"/>
            </a:stretch>
          </a:blipFill>
          <a:ln w="38100" cap="sq">
            <a:solidFill>
              <a:srgbClr val="000000"/>
            </a:solidFill>
            <a:prstDash val="solid"/>
            <a:miter/>
          </a:ln>
        </p:spPr>
      </p:sp>
      <p:sp>
        <p:nvSpPr>
          <p:cNvPr name="TextBox 12" id="12"/>
          <p:cNvSpPr txBox="true"/>
          <p:nvPr/>
        </p:nvSpPr>
        <p:spPr>
          <a:xfrm rot="0">
            <a:off x="5814676" y="1070729"/>
            <a:ext cx="6658648" cy="1143635"/>
          </a:xfrm>
          <a:prstGeom prst="rect">
            <a:avLst/>
          </a:prstGeom>
        </p:spPr>
        <p:txBody>
          <a:bodyPr anchor="t" rtlCol="false" tIns="0" lIns="0" bIns="0" rIns="0">
            <a:spAutoFit/>
          </a:bodyPr>
          <a:lstStyle/>
          <a:p>
            <a:pPr algn="l" marL="0" indent="0" lvl="0">
              <a:lnSpc>
                <a:spcPts val="7480"/>
              </a:lnSpc>
              <a:spcBef>
                <a:spcPct val="0"/>
              </a:spcBef>
            </a:pPr>
            <a:r>
              <a:rPr lang="en-US" b="true" sz="6800" strike="noStrike" u="none">
                <a:solidFill>
                  <a:srgbClr val="0B0A0A"/>
                </a:solidFill>
                <a:latin typeface="Agrandir Bold"/>
                <a:ea typeface="Agrandir Bold"/>
                <a:cs typeface="Agrandir Bold"/>
                <a:sym typeface="Agrandir Bold"/>
              </a:rPr>
              <a:t>Data Overview</a:t>
            </a:r>
          </a:p>
        </p:txBody>
      </p:sp>
      <p:sp>
        <p:nvSpPr>
          <p:cNvPr name="TextBox 13" id="13"/>
          <p:cNvSpPr txBox="true"/>
          <p:nvPr/>
        </p:nvSpPr>
        <p:spPr>
          <a:xfrm rot="0">
            <a:off x="1735780" y="2777335"/>
            <a:ext cx="14816440" cy="1372235"/>
          </a:xfrm>
          <a:prstGeom prst="rect">
            <a:avLst/>
          </a:prstGeom>
        </p:spPr>
        <p:txBody>
          <a:bodyPr anchor="t" rtlCol="false" tIns="0" lIns="0" bIns="0" rIns="0">
            <a:spAutoFit/>
          </a:bodyPr>
          <a:lstStyle/>
          <a:p>
            <a:pPr algn="ctr">
              <a:lnSpc>
                <a:spcPts val="3639"/>
              </a:lnSpc>
              <a:spcBef>
                <a:spcPct val="0"/>
              </a:spcBef>
            </a:pPr>
            <a:r>
              <a:rPr lang="en-US" b="true" sz="2599">
                <a:solidFill>
                  <a:srgbClr val="0B0A0A"/>
                </a:solidFill>
                <a:latin typeface="Poppins Bold"/>
                <a:ea typeface="Poppins Bold"/>
                <a:cs typeface="Poppins Bold"/>
                <a:sym typeface="Poppins Bold"/>
              </a:rPr>
              <a:t>The dataset span from 1998 to 2022 and represent the Primary Electricity use Per Year (in exajoules) where ranges from minimum 12.42 to maximum 36.44 use electricity per year with median of 22.48 and mean is approximately is 22.94.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809236">
            <a:off x="14666768" y="-6029728"/>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7066" y="7044411"/>
            <a:ext cx="17173868" cy="2973056"/>
            <a:chOff x="0" y="0"/>
            <a:chExt cx="4523159" cy="783027"/>
          </a:xfrm>
        </p:grpSpPr>
        <p:sp>
          <p:nvSpPr>
            <p:cNvPr name="Freeform 4" id="4"/>
            <p:cNvSpPr/>
            <p:nvPr/>
          </p:nvSpPr>
          <p:spPr>
            <a:xfrm flipH="false" flipV="false" rot="0">
              <a:off x="0" y="0"/>
              <a:ext cx="4523159" cy="783027"/>
            </a:xfrm>
            <a:custGeom>
              <a:avLst/>
              <a:gdLst/>
              <a:ahLst/>
              <a:cxnLst/>
              <a:rect r="r" b="b" t="t" l="l"/>
              <a:pathLst>
                <a:path h="783027" w="4523159">
                  <a:moveTo>
                    <a:pt x="22991" y="0"/>
                  </a:moveTo>
                  <a:lnTo>
                    <a:pt x="4500168" y="0"/>
                  </a:lnTo>
                  <a:cubicBezTo>
                    <a:pt x="4506266" y="0"/>
                    <a:pt x="4512113" y="2422"/>
                    <a:pt x="4516425" y="6734"/>
                  </a:cubicBezTo>
                  <a:cubicBezTo>
                    <a:pt x="4520736" y="11045"/>
                    <a:pt x="4523159" y="16893"/>
                    <a:pt x="4523159" y="22991"/>
                  </a:cubicBezTo>
                  <a:lnTo>
                    <a:pt x="4523159" y="760037"/>
                  </a:lnTo>
                  <a:cubicBezTo>
                    <a:pt x="4523159" y="766134"/>
                    <a:pt x="4520736" y="771982"/>
                    <a:pt x="4516425" y="776293"/>
                  </a:cubicBezTo>
                  <a:cubicBezTo>
                    <a:pt x="4512113" y="780605"/>
                    <a:pt x="4506266" y="783027"/>
                    <a:pt x="4500168" y="783027"/>
                  </a:cubicBezTo>
                  <a:lnTo>
                    <a:pt x="22991" y="783027"/>
                  </a:lnTo>
                  <a:cubicBezTo>
                    <a:pt x="16893" y="783027"/>
                    <a:pt x="11045" y="780605"/>
                    <a:pt x="6734" y="776293"/>
                  </a:cubicBezTo>
                  <a:cubicBezTo>
                    <a:pt x="2422" y="771982"/>
                    <a:pt x="0" y="766134"/>
                    <a:pt x="0" y="760037"/>
                  </a:cubicBezTo>
                  <a:lnTo>
                    <a:pt x="0" y="22991"/>
                  </a:lnTo>
                  <a:cubicBezTo>
                    <a:pt x="0" y="16893"/>
                    <a:pt x="2422" y="11045"/>
                    <a:pt x="6734" y="6734"/>
                  </a:cubicBezTo>
                  <a:cubicBezTo>
                    <a:pt x="11045" y="2422"/>
                    <a:pt x="16893" y="0"/>
                    <a:pt x="22991" y="0"/>
                  </a:cubicBezTo>
                  <a:close/>
                </a:path>
              </a:pathLst>
            </a:custGeom>
            <a:solidFill>
              <a:srgbClr val="FFFFFF"/>
            </a:solidFill>
          </p:spPr>
        </p:sp>
        <p:sp>
          <p:nvSpPr>
            <p:cNvPr name="TextBox 5" id="5"/>
            <p:cNvSpPr txBox="true"/>
            <p:nvPr/>
          </p:nvSpPr>
          <p:spPr>
            <a:xfrm>
              <a:off x="0" y="-38100"/>
              <a:ext cx="4523159" cy="821127"/>
            </a:xfrm>
            <a:prstGeom prst="rect">
              <a:avLst/>
            </a:prstGeom>
          </p:spPr>
          <p:txBody>
            <a:bodyPr anchor="ctr" rtlCol="false" tIns="50800" lIns="50800" bIns="50800" rIns="50800"/>
            <a:lstStyle/>
            <a:p>
              <a:pPr algn="ctr">
                <a:lnSpc>
                  <a:spcPts val="3455"/>
                </a:lnSpc>
              </a:pPr>
            </a:p>
          </p:txBody>
        </p:sp>
      </p:grpSp>
      <p:sp>
        <p:nvSpPr>
          <p:cNvPr name="Freeform 6" id="6"/>
          <p:cNvSpPr/>
          <p:nvPr/>
        </p:nvSpPr>
        <p:spPr>
          <a:xfrm flipH="false" flipV="false" rot="-642184">
            <a:off x="-6122992" y="274944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366403">
            <a:off x="-492882" y="-46831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237995" y="1593611"/>
            <a:ext cx="9812009" cy="5233839"/>
          </a:xfrm>
          <a:custGeom>
            <a:avLst/>
            <a:gdLst/>
            <a:ahLst/>
            <a:cxnLst/>
            <a:rect r="r" b="b" t="t" l="l"/>
            <a:pathLst>
              <a:path h="5233839" w="9812009">
                <a:moveTo>
                  <a:pt x="0" y="0"/>
                </a:moveTo>
                <a:lnTo>
                  <a:pt x="9812010" y="0"/>
                </a:lnTo>
                <a:lnTo>
                  <a:pt x="9812010" y="5233838"/>
                </a:lnTo>
                <a:lnTo>
                  <a:pt x="0" y="5233838"/>
                </a:lnTo>
                <a:lnTo>
                  <a:pt x="0" y="0"/>
                </a:lnTo>
                <a:close/>
              </a:path>
            </a:pathLst>
          </a:custGeom>
          <a:blipFill>
            <a:blip r:embed="rId6"/>
            <a:stretch>
              <a:fillRect l="-1145" t="-2148" r="-1145" b="-2365"/>
            </a:stretch>
          </a:blipFill>
          <a:ln w="19050" cap="sq">
            <a:solidFill>
              <a:srgbClr val="000000"/>
            </a:solidFill>
            <a:prstDash val="solid"/>
            <a:miter/>
          </a:ln>
        </p:spPr>
      </p:sp>
      <p:sp>
        <p:nvSpPr>
          <p:cNvPr name="TextBox 10" id="10"/>
          <p:cNvSpPr txBox="true"/>
          <p:nvPr/>
        </p:nvSpPr>
        <p:spPr>
          <a:xfrm rot="0">
            <a:off x="1028700" y="7845961"/>
            <a:ext cx="16187080" cy="1755775"/>
          </a:xfrm>
          <a:prstGeom prst="rect">
            <a:avLst/>
          </a:prstGeom>
        </p:spPr>
        <p:txBody>
          <a:bodyPr anchor="t" rtlCol="false" tIns="0" lIns="0" bIns="0" rIns="0">
            <a:spAutoFit/>
          </a:bodyPr>
          <a:lstStyle/>
          <a:p>
            <a:pPr algn="l" marL="539748" indent="-269874" lvl="1">
              <a:lnSpc>
                <a:spcPts val="3499"/>
              </a:lnSpc>
              <a:spcBef>
                <a:spcPct val="0"/>
              </a:spcBef>
              <a:buFont typeface="Arial"/>
              <a:buChar char="•"/>
            </a:pPr>
            <a:r>
              <a:rPr lang="en-US" sz="2499">
                <a:solidFill>
                  <a:srgbClr val="000000"/>
                </a:solidFill>
                <a:latin typeface="Poppins"/>
                <a:ea typeface="Poppins"/>
                <a:cs typeface="Poppins"/>
                <a:sym typeface="Poppins"/>
              </a:rPr>
              <a:t>If either If ADF or KPSS test shows stationarity : Data may be suitable for ARIMA (Autoregressive Integrated Moving Average) model.</a:t>
            </a:r>
          </a:p>
          <a:p>
            <a:pPr algn="l" marL="539748" indent="-269874" lvl="1">
              <a:lnSpc>
                <a:spcPts val="3499"/>
              </a:lnSpc>
              <a:buFont typeface="Arial"/>
              <a:buChar char="•"/>
            </a:pPr>
            <a:r>
              <a:rPr lang="en-US" sz="2499">
                <a:solidFill>
                  <a:srgbClr val="000000"/>
                </a:solidFill>
                <a:latin typeface="Poppins"/>
                <a:ea typeface="Poppins"/>
                <a:cs typeface="Poppins"/>
                <a:sym typeface="Poppins"/>
              </a:rPr>
              <a:t>Augmented Dickey-Fuller (ADF) test</a:t>
            </a:r>
          </a:p>
          <a:p>
            <a:pPr algn="l" marL="539748" indent="-269874" lvl="1">
              <a:lnSpc>
                <a:spcPts val="3499"/>
              </a:lnSpc>
              <a:buFont typeface="Arial"/>
              <a:buChar char="•"/>
            </a:pPr>
            <a:r>
              <a:rPr lang="en-US" sz="2499">
                <a:solidFill>
                  <a:srgbClr val="000000"/>
                </a:solidFill>
                <a:latin typeface="Poppins"/>
                <a:ea typeface="Poppins"/>
                <a:cs typeface="Poppins"/>
                <a:sym typeface="Poppins"/>
              </a:rPr>
              <a:t>Kwiatkowski-Phillips-Schmidt-Shin (KPSS) test</a:t>
            </a:r>
          </a:p>
        </p:txBody>
      </p:sp>
      <p:sp>
        <p:nvSpPr>
          <p:cNvPr name="TextBox 11" id="11"/>
          <p:cNvSpPr txBox="true"/>
          <p:nvPr/>
        </p:nvSpPr>
        <p:spPr>
          <a:xfrm rot="0">
            <a:off x="1028700" y="7254775"/>
            <a:ext cx="8378515" cy="457835"/>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Bold"/>
                <a:ea typeface="Poppins Bold"/>
                <a:cs typeface="Poppins Bold"/>
                <a:sym typeface="Poppins Bold"/>
              </a:rPr>
              <a:t>STATIONARITY TESTING:</a:t>
            </a:r>
          </a:p>
        </p:txBody>
      </p:sp>
      <p:sp>
        <p:nvSpPr>
          <p:cNvPr name="TextBox 12" id="12"/>
          <p:cNvSpPr txBox="true"/>
          <p:nvPr/>
        </p:nvSpPr>
        <p:spPr>
          <a:xfrm rot="0">
            <a:off x="4541824" y="254111"/>
            <a:ext cx="8185003" cy="1143635"/>
          </a:xfrm>
          <a:prstGeom prst="rect">
            <a:avLst/>
          </a:prstGeom>
        </p:spPr>
        <p:txBody>
          <a:bodyPr anchor="t" rtlCol="false" tIns="0" lIns="0" bIns="0" rIns="0">
            <a:spAutoFit/>
          </a:bodyPr>
          <a:lstStyle/>
          <a:p>
            <a:pPr algn="ctr">
              <a:lnSpc>
                <a:spcPts val="7480"/>
              </a:lnSpc>
            </a:pPr>
            <a:r>
              <a:rPr lang="en-US" sz="6800" b="true">
                <a:solidFill>
                  <a:srgbClr val="0B0A0A"/>
                </a:solidFill>
                <a:latin typeface="Agrandir Bold"/>
                <a:ea typeface="Agrandir Bold"/>
                <a:cs typeface="Agrandir Bold"/>
                <a:sym typeface="Agrandir Bold"/>
              </a:rPr>
              <a:t>Data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13564" y="429535"/>
            <a:ext cx="17260871" cy="9427930"/>
            <a:chOff x="0" y="0"/>
            <a:chExt cx="4546073" cy="2483076"/>
          </a:xfrm>
        </p:grpSpPr>
        <p:sp>
          <p:nvSpPr>
            <p:cNvPr name="Freeform 3" id="3"/>
            <p:cNvSpPr/>
            <p:nvPr/>
          </p:nvSpPr>
          <p:spPr>
            <a:xfrm flipH="false" flipV="false" rot="0">
              <a:off x="0" y="0"/>
              <a:ext cx="4546073" cy="2483076"/>
            </a:xfrm>
            <a:custGeom>
              <a:avLst/>
              <a:gdLst/>
              <a:ahLst/>
              <a:cxnLst/>
              <a:rect r="r" b="b" t="t" l="l"/>
              <a:pathLst>
                <a:path h="2483076" w="4546073">
                  <a:moveTo>
                    <a:pt x="22875" y="0"/>
                  </a:moveTo>
                  <a:lnTo>
                    <a:pt x="4523198" y="0"/>
                  </a:lnTo>
                  <a:cubicBezTo>
                    <a:pt x="4535832" y="0"/>
                    <a:pt x="4546073" y="10241"/>
                    <a:pt x="4546073" y="22875"/>
                  </a:cubicBezTo>
                  <a:lnTo>
                    <a:pt x="4546073" y="2460202"/>
                  </a:lnTo>
                  <a:cubicBezTo>
                    <a:pt x="4546073" y="2466268"/>
                    <a:pt x="4543663" y="2472087"/>
                    <a:pt x="4539373" y="2476377"/>
                  </a:cubicBezTo>
                  <a:cubicBezTo>
                    <a:pt x="4535083" y="2480666"/>
                    <a:pt x="4529265" y="2483076"/>
                    <a:pt x="4523198" y="2483076"/>
                  </a:cubicBezTo>
                  <a:lnTo>
                    <a:pt x="22875" y="2483076"/>
                  </a:lnTo>
                  <a:cubicBezTo>
                    <a:pt x="10241" y="2483076"/>
                    <a:pt x="0" y="2472835"/>
                    <a:pt x="0" y="2460202"/>
                  </a:cubicBezTo>
                  <a:lnTo>
                    <a:pt x="0" y="22875"/>
                  </a:lnTo>
                  <a:cubicBezTo>
                    <a:pt x="0" y="16808"/>
                    <a:pt x="2410" y="10990"/>
                    <a:pt x="6700" y="6700"/>
                  </a:cubicBezTo>
                  <a:cubicBezTo>
                    <a:pt x="10990" y="2410"/>
                    <a:pt x="16808" y="0"/>
                    <a:pt x="22875" y="0"/>
                  </a:cubicBezTo>
                  <a:close/>
                </a:path>
              </a:pathLst>
            </a:custGeom>
            <a:solidFill>
              <a:srgbClr val="FFFFFF"/>
            </a:solidFill>
          </p:spPr>
        </p:sp>
        <p:sp>
          <p:nvSpPr>
            <p:cNvPr name="TextBox 4" id="4"/>
            <p:cNvSpPr txBox="true"/>
            <p:nvPr/>
          </p:nvSpPr>
          <p:spPr>
            <a:xfrm>
              <a:off x="0" y="-38100"/>
              <a:ext cx="4546073" cy="2521176"/>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8809236">
            <a:off x="14666768" y="-6029728"/>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42184">
            <a:off x="-6122992" y="2749441"/>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366403">
            <a:off x="-492882" y="-46831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939695" y="2196683"/>
            <a:ext cx="8232880" cy="5840637"/>
            <a:chOff x="0" y="0"/>
            <a:chExt cx="10977174" cy="7787516"/>
          </a:xfrm>
        </p:grpSpPr>
        <p:sp>
          <p:nvSpPr>
            <p:cNvPr name="TextBox 10" id="10"/>
            <p:cNvSpPr txBox="true"/>
            <p:nvPr/>
          </p:nvSpPr>
          <p:spPr>
            <a:xfrm rot="0">
              <a:off x="118674" y="57150"/>
              <a:ext cx="9791426" cy="499508"/>
            </a:xfrm>
            <a:prstGeom prst="rect">
              <a:avLst/>
            </a:prstGeom>
          </p:spPr>
          <p:txBody>
            <a:bodyPr anchor="t" rtlCol="false" tIns="0" lIns="0" bIns="0" rIns="0">
              <a:spAutoFit/>
            </a:bodyPr>
            <a:lstStyle/>
            <a:p>
              <a:pPr algn="l">
                <a:lnSpc>
                  <a:spcPts val="2649"/>
                </a:lnSpc>
              </a:pPr>
              <a:r>
                <a:rPr lang="en-US" sz="2759">
                  <a:solidFill>
                    <a:srgbClr val="0F4736"/>
                  </a:solidFill>
                  <a:latin typeface="Archivo Black"/>
                  <a:ea typeface="Archivo Black"/>
                  <a:cs typeface="Archivo Black"/>
                  <a:sym typeface="Archivo Black"/>
                </a:rPr>
                <a:t>Augmented Dickey-Fuller (ADF) Test:</a:t>
              </a:r>
            </a:p>
          </p:txBody>
        </p:sp>
        <p:sp>
          <p:nvSpPr>
            <p:cNvPr name="TextBox 11" id="11"/>
            <p:cNvSpPr txBox="true"/>
            <p:nvPr/>
          </p:nvSpPr>
          <p:spPr>
            <a:xfrm rot="0">
              <a:off x="0" y="1244582"/>
              <a:ext cx="10939074" cy="465967"/>
            </a:xfrm>
            <a:prstGeom prst="rect">
              <a:avLst/>
            </a:prstGeom>
          </p:spPr>
          <p:txBody>
            <a:bodyPr anchor="t" rtlCol="false" tIns="0" lIns="0" bIns="0" rIns="0">
              <a:spAutoFit/>
            </a:bodyPr>
            <a:lstStyle/>
            <a:p>
              <a:pPr algn="l" marL="556119" indent="-278059" lvl="1">
                <a:lnSpc>
                  <a:spcPts val="2472"/>
                </a:lnSpc>
                <a:buFont typeface="Arial"/>
                <a:buChar char="•"/>
              </a:pPr>
              <a:r>
                <a:rPr lang="en-US" sz="2575">
                  <a:solidFill>
                    <a:srgbClr val="000000"/>
                  </a:solidFill>
                  <a:latin typeface="Archivo Black"/>
                  <a:ea typeface="Archivo Black"/>
                  <a:cs typeface="Archivo Black"/>
                  <a:sym typeface="Archivo Black"/>
                </a:rPr>
                <a:t>Hypothesis:</a:t>
              </a:r>
            </a:p>
          </p:txBody>
        </p:sp>
        <p:sp>
          <p:nvSpPr>
            <p:cNvPr name="TextBox 12" id="12"/>
            <p:cNvSpPr txBox="true"/>
            <p:nvPr/>
          </p:nvSpPr>
          <p:spPr>
            <a:xfrm rot="0">
              <a:off x="673743" y="1954628"/>
              <a:ext cx="9591588" cy="3407944"/>
            </a:xfrm>
            <a:prstGeom prst="rect">
              <a:avLst/>
            </a:prstGeom>
          </p:spPr>
          <p:txBody>
            <a:bodyPr anchor="t" rtlCol="false" tIns="0" lIns="0" bIns="0" rIns="0">
              <a:spAutoFit/>
            </a:bodyPr>
            <a:lstStyle/>
            <a:p>
              <a:pPr algn="l" marL="0" indent="0" lvl="0">
                <a:lnSpc>
                  <a:spcPts val="3380"/>
                </a:lnSpc>
                <a:spcBef>
                  <a:spcPct val="0"/>
                </a:spcBef>
              </a:pPr>
              <a:r>
                <a:rPr lang="en-US" b="true" sz="2414" strike="noStrike" u="none">
                  <a:solidFill>
                    <a:srgbClr val="000000"/>
                  </a:solidFill>
                  <a:latin typeface="Poppins Bold"/>
                  <a:ea typeface="Poppins Bold"/>
                  <a:cs typeface="Poppins Bold"/>
                  <a:sym typeface="Poppins Bold"/>
                </a:rPr>
                <a:t>Null Hypothesis (H0): </a:t>
              </a:r>
              <a:r>
                <a:rPr lang="en-US" sz="2414" strike="noStrike" u="none">
                  <a:solidFill>
                    <a:srgbClr val="000000"/>
                  </a:solidFill>
                  <a:latin typeface="Poppins"/>
                  <a:ea typeface="Poppins"/>
                  <a:cs typeface="Poppins"/>
                  <a:sym typeface="Poppins"/>
                </a:rPr>
                <a:t>The time series data has a unit root and is non-stationary.</a:t>
              </a:r>
            </a:p>
            <a:p>
              <a:pPr algn="l" marL="0" indent="0" lvl="0">
                <a:lnSpc>
                  <a:spcPts val="3380"/>
                </a:lnSpc>
                <a:spcBef>
                  <a:spcPct val="0"/>
                </a:spcBef>
              </a:pPr>
              <a:r>
                <a:rPr lang="en-US" b="true" sz="2414" strike="noStrike" u="none">
                  <a:solidFill>
                    <a:srgbClr val="000000"/>
                  </a:solidFill>
                  <a:latin typeface="Poppins Bold"/>
                  <a:ea typeface="Poppins Bold"/>
                  <a:cs typeface="Poppins Bold"/>
                  <a:sym typeface="Poppins Bold"/>
                </a:rPr>
                <a:t>Alternative Hypothesis (H1):</a:t>
              </a:r>
              <a:r>
                <a:rPr lang="en-US" sz="2414" strike="noStrike" u="none">
                  <a:solidFill>
                    <a:srgbClr val="000000"/>
                  </a:solidFill>
                  <a:latin typeface="Poppins"/>
                  <a:ea typeface="Poppins"/>
                  <a:cs typeface="Poppins"/>
                  <a:sym typeface="Poppins"/>
                </a:rPr>
                <a:t> The time series data does not have a unit root and is stationary.</a:t>
              </a:r>
            </a:p>
            <a:p>
              <a:pPr algn="l" marL="0" indent="0" lvl="0">
                <a:lnSpc>
                  <a:spcPts val="3380"/>
                </a:lnSpc>
                <a:spcBef>
                  <a:spcPct val="0"/>
                </a:spcBef>
              </a:pPr>
            </a:p>
          </p:txBody>
        </p:sp>
        <p:sp>
          <p:nvSpPr>
            <p:cNvPr name="TextBox 13" id="13"/>
            <p:cNvSpPr txBox="true"/>
            <p:nvPr/>
          </p:nvSpPr>
          <p:spPr>
            <a:xfrm rot="0">
              <a:off x="38100" y="5416149"/>
              <a:ext cx="10939074" cy="465967"/>
            </a:xfrm>
            <a:prstGeom prst="rect">
              <a:avLst/>
            </a:prstGeom>
          </p:spPr>
          <p:txBody>
            <a:bodyPr anchor="t" rtlCol="false" tIns="0" lIns="0" bIns="0" rIns="0">
              <a:spAutoFit/>
            </a:bodyPr>
            <a:lstStyle/>
            <a:p>
              <a:pPr algn="l" marL="556119" indent="-278059" lvl="1">
                <a:lnSpc>
                  <a:spcPts val="2472"/>
                </a:lnSpc>
                <a:buFont typeface="Arial"/>
                <a:buChar char="•"/>
              </a:pPr>
              <a:r>
                <a:rPr lang="en-US" sz="2575">
                  <a:solidFill>
                    <a:srgbClr val="000000"/>
                  </a:solidFill>
                  <a:latin typeface="Archivo Black"/>
                  <a:ea typeface="Archivo Black"/>
                  <a:cs typeface="Archivo Black"/>
                  <a:sym typeface="Archivo Black"/>
                </a:rPr>
                <a:t>Decision Criteria:</a:t>
              </a:r>
            </a:p>
          </p:txBody>
        </p:sp>
        <p:sp>
          <p:nvSpPr>
            <p:cNvPr name="TextBox 14" id="14"/>
            <p:cNvSpPr txBox="true"/>
            <p:nvPr/>
          </p:nvSpPr>
          <p:spPr>
            <a:xfrm rot="0">
              <a:off x="673743" y="6120242"/>
              <a:ext cx="9591588" cy="1667274"/>
            </a:xfrm>
            <a:prstGeom prst="rect">
              <a:avLst/>
            </a:prstGeom>
          </p:spPr>
          <p:txBody>
            <a:bodyPr anchor="t" rtlCol="false" tIns="0" lIns="0" bIns="0" rIns="0">
              <a:spAutoFit/>
            </a:bodyPr>
            <a:lstStyle/>
            <a:p>
              <a:pPr algn="l" marL="0" indent="0" lvl="0">
                <a:lnSpc>
                  <a:spcPts val="3380"/>
                </a:lnSpc>
                <a:spcBef>
                  <a:spcPct val="0"/>
                </a:spcBef>
              </a:pPr>
              <a:r>
                <a:rPr lang="en-US" sz="2414">
                  <a:solidFill>
                    <a:srgbClr val="000000"/>
                  </a:solidFill>
                  <a:latin typeface="Poppins"/>
                  <a:ea typeface="Poppins"/>
                  <a:cs typeface="Poppins"/>
                  <a:sym typeface="Poppins"/>
                </a:rPr>
                <a:t>If </a:t>
              </a:r>
              <a:r>
                <a:rPr lang="en-US" sz="2414" strike="noStrike" u="none">
                  <a:solidFill>
                    <a:srgbClr val="000000"/>
                  </a:solidFill>
                  <a:latin typeface="Poppins"/>
                  <a:ea typeface="Poppins"/>
                  <a:cs typeface="Poppins"/>
                  <a:sym typeface="Poppins"/>
                </a:rPr>
                <a:t>p-value &lt; 0.05 (5% significance level)</a:t>
              </a:r>
              <a:r>
                <a:rPr lang="en-US" sz="2414" strike="noStrike" u="none">
                  <a:solidFill>
                    <a:srgbClr val="000000"/>
                  </a:solidFill>
                  <a:latin typeface="Poppins"/>
                  <a:ea typeface="Poppins"/>
                  <a:cs typeface="Poppins"/>
                  <a:sym typeface="Poppins"/>
                </a:rPr>
                <a:t> </a:t>
              </a:r>
            </a:p>
            <a:p>
              <a:pPr algn="l" marL="0" indent="0" lvl="0">
                <a:lnSpc>
                  <a:spcPts val="3380"/>
                </a:lnSpc>
                <a:spcBef>
                  <a:spcPct val="0"/>
                </a:spcBef>
              </a:pPr>
              <a:r>
                <a:rPr lang="en-US" sz="2414" strike="noStrike" u="none">
                  <a:solidFill>
                    <a:srgbClr val="000000"/>
                  </a:solidFill>
                  <a:latin typeface="Poppins"/>
                  <a:ea typeface="Poppins"/>
                  <a:cs typeface="Poppins"/>
                  <a:sym typeface="Poppins"/>
                </a:rPr>
                <a:t>R</a:t>
              </a:r>
              <a:r>
                <a:rPr lang="en-US" sz="2414" strike="noStrike" u="none">
                  <a:solidFill>
                    <a:srgbClr val="000000"/>
                  </a:solidFill>
                  <a:latin typeface="Poppins"/>
                  <a:ea typeface="Poppins"/>
                  <a:cs typeface="Poppins"/>
                  <a:sym typeface="Poppins"/>
                </a:rPr>
                <a:t>eject </a:t>
              </a:r>
              <a:r>
                <a:rPr lang="en-US" sz="2414" strike="noStrike" u="none">
                  <a:solidFill>
                    <a:srgbClr val="000000"/>
                  </a:solidFill>
                  <a:latin typeface="Poppins"/>
                  <a:ea typeface="Poppins"/>
                  <a:cs typeface="Poppins"/>
                  <a:sym typeface="Poppins"/>
                </a:rPr>
                <a:t>t</a:t>
              </a:r>
              <a:r>
                <a:rPr lang="en-US" sz="2414" strike="noStrike" u="none">
                  <a:solidFill>
                    <a:srgbClr val="000000"/>
                  </a:solidFill>
                  <a:latin typeface="Poppins"/>
                  <a:ea typeface="Poppins"/>
                  <a:cs typeface="Poppins"/>
                  <a:sym typeface="Poppins"/>
                </a:rPr>
                <a:t>h</a:t>
              </a:r>
              <a:r>
                <a:rPr lang="en-US" sz="2414" strike="noStrike" u="none">
                  <a:solidFill>
                    <a:srgbClr val="000000"/>
                  </a:solidFill>
                  <a:latin typeface="Poppins"/>
                  <a:ea typeface="Poppins"/>
                  <a:cs typeface="Poppins"/>
                  <a:sym typeface="Poppins"/>
                </a:rPr>
                <a:t>e </a:t>
              </a:r>
              <a:r>
                <a:rPr lang="en-US" sz="2414" strike="noStrike" u="none">
                  <a:solidFill>
                    <a:srgbClr val="000000"/>
                  </a:solidFill>
                  <a:latin typeface="Poppins"/>
                  <a:ea typeface="Poppins"/>
                  <a:cs typeface="Poppins"/>
                  <a:sym typeface="Poppins"/>
                </a:rPr>
                <a:t>null h</a:t>
              </a:r>
              <a:r>
                <a:rPr lang="en-US" sz="2414" strike="noStrike" u="none">
                  <a:solidFill>
                    <a:srgbClr val="000000"/>
                  </a:solidFill>
                  <a:latin typeface="Poppins"/>
                  <a:ea typeface="Poppins"/>
                  <a:cs typeface="Poppins"/>
                  <a:sym typeface="Poppins"/>
                </a:rPr>
                <a:t>ypothesis (H</a:t>
              </a:r>
              <a:r>
                <a:rPr lang="en-US" sz="2414" strike="noStrike" u="none">
                  <a:solidFill>
                    <a:srgbClr val="000000"/>
                  </a:solidFill>
                  <a:latin typeface="Poppins"/>
                  <a:ea typeface="Poppins"/>
                  <a:cs typeface="Poppins"/>
                  <a:sym typeface="Poppins"/>
                </a:rPr>
                <a:t>0</a:t>
              </a:r>
              <a:r>
                <a:rPr lang="en-US" sz="2414" strike="noStrike" u="none">
                  <a:solidFill>
                    <a:srgbClr val="000000"/>
                  </a:solidFill>
                  <a:latin typeface="Poppins"/>
                  <a:ea typeface="Poppins"/>
                  <a:cs typeface="Poppins"/>
                  <a:sym typeface="Poppins"/>
                </a:rPr>
                <a:t>)</a:t>
              </a:r>
              <a:r>
                <a:rPr lang="en-US" sz="2414" strike="noStrike" u="none">
                  <a:solidFill>
                    <a:srgbClr val="000000"/>
                  </a:solidFill>
                  <a:latin typeface="Poppins"/>
                  <a:ea typeface="Poppins"/>
                  <a:cs typeface="Poppins"/>
                  <a:sym typeface="Poppins"/>
                </a:rPr>
                <a:t>. </a:t>
              </a:r>
            </a:p>
            <a:p>
              <a:pPr algn="l" marL="0" indent="0" lvl="0">
                <a:lnSpc>
                  <a:spcPts val="3380"/>
                </a:lnSpc>
                <a:spcBef>
                  <a:spcPct val="0"/>
                </a:spcBef>
              </a:pPr>
              <a:r>
                <a:rPr lang="en-US" sz="2414" strike="noStrike" u="none">
                  <a:solidFill>
                    <a:srgbClr val="000000"/>
                  </a:solidFill>
                  <a:latin typeface="Poppins"/>
                  <a:ea typeface="Poppins"/>
                  <a:cs typeface="Poppins"/>
                  <a:sym typeface="Poppins"/>
                </a:rPr>
                <a:t>The data is considered stationary.</a:t>
              </a:r>
            </a:p>
          </p:txBody>
        </p:sp>
      </p:grpSp>
      <p:grpSp>
        <p:nvGrpSpPr>
          <p:cNvPr name="Group 15" id="15"/>
          <p:cNvGrpSpPr/>
          <p:nvPr/>
        </p:nvGrpSpPr>
        <p:grpSpPr>
          <a:xfrm rot="0">
            <a:off x="9582872" y="2196683"/>
            <a:ext cx="8294264" cy="6293354"/>
            <a:chOff x="0" y="0"/>
            <a:chExt cx="11059019" cy="8391138"/>
          </a:xfrm>
        </p:grpSpPr>
        <p:sp>
          <p:nvSpPr>
            <p:cNvPr name="TextBox 16" id="16"/>
            <p:cNvSpPr txBox="true"/>
            <p:nvPr/>
          </p:nvSpPr>
          <p:spPr>
            <a:xfrm rot="0">
              <a:off x="331839" y="57150"/>
              <a:ext cx="10275396" cy="945642"/>
            </a:xfrm>
            <a:prstGeom prst="rect">
              <a:avLst/>
            </a:prstGeom>
          </p:spPr>
          <p:txBody>
            <a:bodyPr anchor="t" rtlCol="false" tIns="0" lIns="0" bIns="0" rIns="0">
              <a:spAutoFit/>
            </a:bodyPr>
            <a:lstStyle/>
            <a:p>
              <a:pPr algn="l">
                <a:lnSpc>
                  <a:spcPts val="2687"/>
                </a:lnSpc>
              </a:pPr>
              <a:r>
                <a:rPr lang="en-US" sz="2799">
                  <a:solidFill>
                    <a:srgbClr val="0F4736"/>
                  </a:solidFill>
                  <a:latin typeface="Archivo Black"/>
                  <a:ea typeface="Archivo Black"/>
                  <a:cs typeface="Archivo Black"/>
                  <a:sym typeface="Archivo Black"/>
                </a:rPr>
                <a:t>Kwiatkowski-Phillips-Schmidt-Shin (KPSS) Test:</a:t>
              </a:r>
            </a:p>
          </p:txBody>
        </p:sp>
        <p:sp>
          <p:nvSpPr>
            <p:cNvPr name="TextBox 17" id="17"/>
            <p:cNvSpPr txBox="true"/>
            <p:nvPr/>
          </p:nvSpPr>
          <p:spPr>
            <a:xfrm rot="0">
              <a:off x="0" y="1244582"/>
              <a:ext cx="10939074" cy="465967"/>
            </a:xfrm>
            <a:prstGeom prst="rect">
              <a:avLst/>
            </a:prstGeom>
          </p:spPr>
          <p:txBody>
            <a:bodyPr anchor="t" rtlCol="false" tIns="0" lIns="0" bIns="0" rIns="0">
              <a:spAutoFit/>
            </a:bodyPr>
            <a:lstStyle/>
            <a:p>
              <a:pPr algn="l" marL="556119" indent="-278059" lvl="1">
                <a:lnSpc>
                  <a:spcPts val="2472"/>
                </a:lnSpc>
                <a:buFont typeface="Arial"/>
                <a:buChar char="•"/>
              </a:pPr>
              <a:r>
                <a:rPr lang="en-US" sz="2575">
                  <a:solidFill>
                    <a:srgbClr val="000000"/>
                  </a:solidFill>
                  <a:latin typeface="Archivo Black"/>
                  <a:ea typeface="Archivo Black"/>
                  <a:cs typeface="Archivo Black"/>
                  <a:sym typeface="Archivo Black"/>
                </a:rPr>
                <a:t>Hypothesis:</a:t>
              </a:r>
            </a:p>
          </p:txBody>
        </p:sp>
        <p:sp>
          <p:nvSpPr>
            <p:cNvPr name="TextBox 18" id="18"/>
            <p:cNvSpPr txBox="true"/>
            <p:nvPr/>
          </p:nvSpPr>
          <p:spPr>
            <a:xfrm rot="0">
              <a:off x="803754" y="1954628"/>
              <a:ext cx="9331566" cy="3413897"/>
            </a:xfrm>
            <a:prstGeom prst="rect">
              <a:avLst/>
            </a:prstGeom>
          </p:spPr>
          <p:txBody>
            <a:bodyPr anchor="t" rtlCol="false" tIns="0" lIns="0" bIns="0" rIns="0">
              <a:spAutoFit/>
            </a:bodyPr>
            <a:lstStyle/>
            <a:p>
              <a:pPr algn="l" marL="0" indent="0" lvl="0">
                <a:lnSpc>
                  <a:spcPts val="3380"/>
                </a:lnSpc>
                <a:spcBef>
                  <a:spcPct val="0"/>
                </a:spcBef>
              </a:pPr>
              <a:r>
                <a:rPr lang="en-US" b="true" sz="2414" strike="noStrike" u="none">
                  <a:solidFill>
                    <a:srgbClr val="000000"/>
                  </a:solidFill>
                  <a:latin typeface="Poppins Bold"/>
                  <a:ea typeface="Poppins Bold"/>
                  <a:cs typeface="Poppins Bold"/>
                  <a:sym typeface="Poppins Bold"/>
                </a:rPr>
                <a:t>Null Hypothesis (H0): </a:t>
              </a:r>
              <a:r>
                <a:rPr lang="en-US" sz="2414" strike="noStrike" u="none">
                  <a:solidFill>
                    <a:srgbClr val="000000"/>
                  </a:solidFill>
                  <a:latin typeface="Poppins"/>
                  <a:ea typeface="Poppins"/>
                  <a:cs typeface="Poppins"/>
                  <a:sym typeface="Poppins"/>
                </a:rPr>
                <a:t>The time series data is stationary around a deterministic trend (trend-stationary).</a:t>
              </a:r>
            </a:p>
            <a:p>
              <a:pPr algn="l" marL="0" indent="0" lvl="0">
                <a:lnSpc>
                  <a:spcPts val="3380"/>
                </a:lnSpc>
                <a:spcBef>
                  <a:spcPct val="0"/>
                </a:spcBef>
              </a:pPr>
              <a:r>
                <a:rPr lang="en-US" b="true" sz="2414" strike="noStrike" u="none">
                  <a:solidFill>
                    <a:srgbClr val="000000"/>
                  </a:solidFill>
                  <a:latin typeface="Poppins Bold"/>
                  <a:ea typeface="Poppins Bold"/>
                  <a:cs typeface="Poppins Bold"/>
                  <a:sym typeface="Poppins Bold"/>
                </a:rPr>
                <a:t>Alternative Hypothesis (H1):</a:t>
              </a:r>
              <a:r>
                <a:rPr lang="en-US" sz="2414" strike="noStrike" u="none">
                  <a:solidFill>
                    <a:srgbClr val="000000"/>
                  </a:solidFill>
                  <a:latin typeface="Poppins"/>
                  <a:ea typeface="Poppins"/>
                  <a:cs typeface="Poppins"/>
                  <a:sym typeface="Poppins"/>
                </a:rPr>
                <a:t> The time series data is not stationary around a deterministic trend (trend is non-stationary).</a:t>
              </a:r>
            </a:p>
          </p:txBody>
        </p:sp>
        <p:sp>
          <p:nvSpPr>
            <p:cNvPr name="TextBox 19" id="19"/>
            <p:cNvSpPr txBox="true"/>
            <p:nvPr/>
          </p:nvSpPr>
          <p:spPr>
            <a:xfrm rot="0">
              <a:off x="119946" y="5410197"/>
              <a:ext cx="10939074" cy="465967"/>
            </a:xfrm>
            <a:prstGeom prst="rect">
              <a:avLst/>
            </a:prstGeom>
          </p:spPr>
          <p:txBody>
            <a:bodyPr anchor="t" rtlCol="false" tIns="0" lIns="0" bIns="0" rIns="0">
              <a:spAutoFit/>
            </a:bodyPr>
            <a:lstStyle/>
            <a:p>
              <a:pPr algn="l" marL="556119" indent="-278059" lvl="1">
                <a:lnSpc>
                  <a:spcPts val="2472"/>
                </a:lnSpc>
                <a:buFont typeface="Arial"/>
                <a:buChar char="•"/>
              </a:pPr>
              <a:r>
                <a:rPr lang="en-US" sz="2575">
                  <a:solidFill>
                    <a:srgbClr val="000000"/>
                  </a:solidFill>
                  <a:latin typeface="Archivo Black"/>
                  <a:ea typeface="Archivo Black"/>
                  <a:cs typeface="Archivo Black"/>
                  <a:sym typeface="Archivo Black"/>
                </a:rPr>
                <a:t>Decision Criteria:</a:t>
              </a:r>
            </a:p>
          </p:txBody>
        </p:sp>
        <p:sp>
          <p:nvSpPr>
            <p:cNvPr name="TextBox 20" id="20"/>
            <p:cNvSpPr txBox="true"/>
            <p:nvPr/>
          </p:nvSpPr>
          <p:spPr>
            <a:xfrm rot="0">
              <a:off x="803754" y="6120242"/>
              <a:ext cx="9331566" cy="2270897"/>
            </a:xfrm>
            <a:prstGeom prst="rect">
              <a:avLst/>
            </a:prstGeom>
          </p:spPr>
          <p:txBody>
            <a:bodyPr anchor="t" rtlCol="false" tIns="0" lIns="0" bIns="0" rIns="0">
              <a:spAutoFit/>
            </a:bodyPr>
            <a:lstStyle/>
            <a:p>
              <a:pPr algn="l" marL="0" indent="0" lvl="0">
                <a:lnSpc>
                  <a:spcPts val="3380"/>
                </a:lnSpc>
                <a:spcBef>
                  <a:spcPct val="0"/>
                </a:spcBef>
              </a:pPr>
              <a:r>
                <a:rPr lang="en-US" sz="2414">
                  <a:solidFill>
                    <a:srgbClr val="000000"/>
                  </a:solidFill>
                  <a:latin typeface="Poppins"/>
                  <a:ea typeface="Poppins"/>
                  <a:cs typeface="Poppins"/>
                  <a:sym typeface="Poppins"/>
                </a:rPr>
                <a:t>If</a:t>
              </a:r>
              <a:r>
                <a:rPr lang="en-US" sz="2414" strike="noStrike" u="none">
                  <a:solidFill>
                    <a:srgbClr val="000000"/>
                  </a:solidFill>
                  <a:latin typeface="Poppins"/>
                  <a:ea typeface="Poppins"/>
                  <a:cs typeface="Poppins"/>
                  <a:sym typeface="Poppins"/>
                </a:rPr>
                <a:t> p-value &gt; 0.05 (5% significance level)</a:t>
              </a:r>
            </a:p>
            <a:p>
              <a:pPr algn="l" marL="0" indent="0" lvl="0">
                <a:lnSpc>
                  <a:spcPts val="3380"/>
                </a:lnSpc>
                <a:spcBef>
                  <a:spcPct val="0"/>
                </a:spcBef>
              </a:pPr>
              <a:r>
                <a:rPr lang="en-US" sz="2414" strike="noStrike" u="none">
                  <a:solidFill>
                    <a:srgbClr val="000000"/>
                  </a:solidFill>
                  <a:latin typeface="Poppins"/>
                  <a:ea typeface="Poppins"/>
                  <a:cs typeface="Poppins"/>
                  <a:sym typeface="Poppins"/>
                </a:rPr>
                <a:t>Do not reject the null hypothesis (H0)</a:t>
              </a:r>
            </a:p>
            <a:p>
              <a:pPr algn="l" marL="0" indent="0" lvl="0">
                <a:lnSpc>
                  <a:spcPts val="3380"/>
                </a:lnSpc>
                <a:spcBef>
                  <a:spcPct val="0"/>
                </a:spcBef>
              </a:pPr>
              <a:r>
                <a:rPr lang="en-US" sz="2414" strike="noStrike" u="none">
                  <a:solidFill>
                    <a:srgbClr val="000000"/>
                  </a:solidFill>
                  <a:latin typeface="Poppins"/>
                  <a:ea typeface="Poppins"/>
                  <a:cs typeface="Poppins"/>
                  <a:sym typeface="Poppins"/>
                </a:rPr>
                <a:t>The data is stationary around a deterministic trend.</a:t>
              </a:r>
            </a:p>
          </p:txBody>
        </p:sp>
      </p:grpSp>
      <p:sp>
        <p:nvSpPr>
          <p:cNvPr name="TextBox 21" id="21"/>
          <p:cNvSpPr txBox="true"/>
          <p:nvPr/>
        </p:nvSpPr>
        <p:spPr>
          <a:xfrm rot="0">
            <a:off x="4374777" y="640523"/>
            <a:ext cx="9538445" cy="1143635"/>
          </a:xfrm>
          <a:prstGeom prst="rect">
            <a:avLst/>
          </a:prstGeom>
        </p:spPr>
        <p:txBody>
          <a:bodyPr anchor="t" rtlCol="false" tIns="0" lIns="0" bIns="0" rIns="0">
            <a:spAutoFit/>
          </a:bodyPr>
          <a:lstStyle/>
          <a:p>
            <a:pPr algn="ctr" marL="0" indent="0" lvl="0">
              <a:lnSpc>
                <a:spcPts val="7480"/>
              </a:lnSpc>
              <a:spcBef>
                <a:spcPct val="0"/>
              </a:spcBef>
            </a:pPr>
            <a:r>
              <a:rPr lang="en-US" b="true" sz="6800">
                <a:solidFill>
                  <a:srgbClr val="0B0A0A"/>
                </a:solidFill>
                <a:latin typeface="Agrandir Bold"/>
                <a:ea typeface="Agrandir Bold"/>
                <a:cs typeface="Agrandir Bold"/>
                <a:sym typeface="Agrandir Bold"/>
              </a:rPr>
              <a:t>Statistical Methods</a:t>
            </a:r>
          </a:p>
        </p:txBody>
      </p:sp>
      <p:sp>
        <p:nvSpPr>
          <p:cNvPr name="AutoShape 22" id="22"/>
          <p:cNvSpPr/>
          <p:nvPr/>
        </p:nvSpPr>
        <p:spPr>
          <a:xfrm flipH="true">
            <a:off x="9172575" y="2196683"/>
            <a:ext cx="0" cy="6673505"/>
          </a:xfrm>
          <a:prstGeom prst="line">
            <a:avLst/>
          </a:prstGeom>
          <a:ln cap="rnd" w="57150">
            <a:solidFill>
              <a:srgbClr val="000000"/>
            </a:solidFill>
            <a:prstDash val="sysDash"/>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4736"/>
        </a:solidFill>
      </p:bgPr>
    </p:bg>
    <p:spTree>
      <p:nvGrpSpPr>
        <p:cNvPr id="1" name=""/>
        <p:cNvGrpSpPr/>
        <p:nvPr/>
      </p:nvGrpSpPr>
      <p:grpSpPr>
        <a:xfrm>
          <a:off x="0" y="0"/>
          <a:ext cx="0" cy="0"/>
          <a:chOff x="0" y="0"/>
          <a:chExt cx="0" cy="0"/>
        </a:xfrm>
      </p:grpSpPr>
      <p:grpSp>
        <p:nvGrpSpPr>
          <p:cNvPr name="Group 2" id="2"/>
          <p:cNvGrpSpPr/>
          <p:nvPr/>
        </p:nvGrpSpPr>
        <p:grpSpPr>
          <a:xfrm rot="0">
            <a:off x="1016753" y="714927"/>
            <a:ext cx="16206223" cy="8857147"/>
            <a:chOff x="0" y="0"/>
            <a:chExt cx="4268306" cy="2332746"/>
          </a:xfrm>
        </p:grpSpPr>
        <p:sp>
          <p:nvSpPr>
            <p:cNvPr name="Freeform 3" id="3"/>
            <p:cNvSpPr/>
            <p:nvPr/>
          </p:nvSpPr>
          <p:spPr>
            <a:xfrm flipH="false" flipV="false" rot="0">
              <a:off x="0" y="0"/>
              <a:ext cx="4268306" cy="2332746"/>
            </a:xfrm>
            <a:custGeom>
              <a:avLst/>
              <a:gdLst/>
              <a:ahLst/>
              <a:cxnLst/>
              <a:rect r="r" b="b" t="t" l="l"/>
              <a:pathLst>
                <a:path h="2332746" w="4268306">
                  <a:moveTo>
                    <a:pt x="24363" y="0"/>
                  </a:moveTo>
                  <a:lnTo>
                    <a:pt x="4243943" y="0"/>
                  </a:lnTo>
                  <a:cubicBezTo>
                    <a:pt x="4257398" y="0"/>
                    <a:pt x="4268306" y="10908"/>
                    <a:pt x="4268306" y="24363"/>
                  </a:cubicBezTo>
                  <a:lnTo>
                    <a:pt x="4268306" y="2308383"/>
                  </a:lnTo>
                  <a:cubicBezTo>
                    <a:pt x="4268306" y="2321839"/>
                    <a:pt x="4257398" y="2332746"/>
                    <a:pt x="4243943" y="2332746"/>
                  </a:cubicBezTo>
                  <a:lnTo>
                    <a:pt x="24363" y="2332746"/>
                  </a:lnTo>
                  <a:cubicBezTo>
                    <a:pt x="10908" y="2332746"/>
                    <a:pt x="0" y="2321839"/>
                    <a:pt x="0" y="2308383"/>
                  </a:cubicBezTo>
                  <a:lnTo>
                    <a:pt x="0" y="24363"/>
                  </a:lnTo>
                  <a:cubicBezTo>
                    <a:pt x="0" y="10908"/>
                    <a:pt x="10908" y="0"/>
                    <a:pt x="24363" y="0"/>
                  </a:cubicBezTo>
                  <a:close/>
                </a:path>
              </a:pathLst>
            </a:custGeom>
            <a:solidFill>
              <a:srgbClr val="FFFFFF"/>
            </a:solidFill>
          </p:spPr>
        </p:sp>
        <p:sp>
          <p:nvSpPr>
            <p:cNvPr name="TextBox 4" id="4"/>
            <p:cNvSpPr txBox="true"/>
            <p:nvPr/>
          </p:nvSpPr>
          <p:spPr>
            <a:xfrm>
              <a:off x="0" y="-38100"/>
              <a:ext cx="4268306" cy="2370846"/>
            </a:xfrm>
            <a:prstGeom prst="rect">
              <a:avLst/>
            </a:prstGeom>
          </p:spPr>
          <p:txBody>
            <a:bodyPr anchor="ctr" rtlCol="false" tIns="50800" lIns="50800" bIns="50800" rIns="50800"/>
            <a:lstStyle/>
            <a:p>
              <a:pPr algn="ctr">
                <a:lnSpc>
                  <a:spcPts val="3455"/>
                </a:lnSpc>
              </a:pPr>
            </a:p>
          </p:txBody>
        </p:sp>
      </p:grpSp>
      <p:sp>
        <p:nvSpPr>
          <p:cNvPr name="Freeform 5" id="5"/>
          <p:cNvSpPr/>
          <p:nvPr/>
        </p:nvSpPr>
        <p:spPr>
          <a:xfrm flipH="false" flipV="false" rot="8809236">
            <a:off x="16639936" y="-4857266"/>
            <a:ext cx="10260288" cy="12796278"/>
          </a:xfrm>
          <a:custGeom>
            <a:avLst/>
            <a:gdLst/>
            <a:ahLst/>
            <a:cxnLst/>
            <a:rect r="r" b="b" t="t" l="l"/>
            <a:pathLst>
              <a:path h="12796278" w="10260288">
                <a:moveTo>
                  <a:pt x="0" y="0"/>
                </a:moveTo>
                <a:lnTo>
                  <a:pt x="10260288" y="0"/>
                </a:lnTo>
                <a:lnTo>
                  <a:pt x="10260288" y="12796278"/>
                </a:lnTo>
                <a:lnTo>
                  <a:pt x="0" y="12796278"/>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42184">
            <a:off x="-5179303" y="1090836"/>
            <a:ext cx="10260288" cy="12796278"/>
          </a:xfrm>
          <a:custGeom>
            <a:avLst/>
            <a:gdLst/>
            <a:ahLst/>
            <a:cxnLst/>
            <a:rect r="r" b="b" t="t" l="l"/>
            <a:pathLst>
              <a:path h="12796278" w="10260288">
                <a:moveTo>
                  <a:pt x="0" y="0"/>
                </a:moveTo>
                <a:lnTo>
                  <a:pt x="10260289" y="0"/>
                </a:lnTo>
                <a:lnTo>
                  <a:pt x="10260289" y="12796278"/>
                </a:lnTo>
                <a:lnTo>
                  <a:pt x="0" y="12796278"/>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366403">
            <a:off x="-349899" y="-382523"/>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00000">
            <a:off x="16207557" y="8539630"/>
            <a:ext cx="2030837" cy="2350214"/>
          </a:xfrm>
          <a:custGeom>
            <a:avLst/>
            <a:gdLst/>
            <a:ahLst/>
            <a:cxnLst/>
            <a:rect r="r" b="b" t="t" l="l"/>
            <a:pathLst>
              <a:path h="2350214" w="2030837">
                <a:moveTo>
                  <a:pt x="0" y="0"/>
                </a:moveTo>
                <a:lnTo>
                  <a:pt x="2030837" y="0"/>
                </a:lnTo>
                <a:lnTo>
                  <a:pt x="2030837" y="2350214"/>
                </a:lnTo>
                <a:lnTo>
                  <a:pt x="0" y="2350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851182" y="1540873"/>
            <a:ext cx="12537365" cy="4247032"/>
          </a:xfrm>
          <a:custGeom>
            <a:avLst/>
            <a:gdLst/>
            <a:ahLst/>
            <a:cxnLst/>
            <a:rect r="r" b="b" t="t" l="l"/>
            <a:pathLst>
              <a:path h="4247032" w="12537365">
                <a:moveTo>
                  <a:pt x="0" y="0"/>
                </a:moveTo>
                <a:lnTo>
                  <a:pt x="12537365" y="0"/>
                </a:lnTo>
                <a:lnTo>
                  <a:pt x="12537365" y="4247033"/>
                </a:lnTo>
                <a:lnTo>
                  <a:pt x="0" y="4247033"/>
                </a:lnTo>
                <a:lnTo>
                  <a:pt x="0" y="0"/>
                </a:lnTo>
                <a:close/>
              </a:path>
            </a:pathLst>
          </a:custGeom>
          <a:blipFill>
            <a:blip r:embed="rId6"/>
            <a:stretch>
              <a:fillRect l="0" t="0" r="0" b="0"/>
            </a:stretch>
          </a:blipFill>
          <a:ln w="38100" cap="sq">
            <a:solidFill>
              <a:srgbClr val="000000"/>
            </a:solidFill>
            <a:prstDash val="solid"/>
            <a:miter/>
          </a:ln>
        </p:spPr>
      </p:sp>
      <p:sp>
        <p:nvSpPr>
          <p:cNvPr name="TextBox 10" id="10"/>
          <p:cNvSpPr txBox="true"/>
          <p:nvPr/>
        </p:nvSpPr>
        <p:spPr>
          <a:xfrm rot="0">
            <a:off x="2918409" y="6033457"/>
            <a:ext cx="12451182" cy="2834835"/>
          </a:xfrm>
          <a:prstGeom prst="rect">
            <a:avLst/>
          </a:prstGeom>
        </p:spPr>
        <p:txBody>
          <a:bodyPr anchor="t" rtlCol="false" tIns="0" lIns="0" bIns="0" rIns="0">
            <a:spAutoFit/>
          </a:bodyPr>
          <a:lstStyle/>
          <a:p>
            <a:pPr algn="l" marL="0" indent="0" lvl="0">
              <a:lnSpc>
                <a:spcPts val="3721"/>
              </a:lnSpc>
              <a:spcBef>
                <a:spcPct val="0"/>
              </a:spcBef>
            </a:pPr>
            <a:r>
              <a:rPr lang="en-US" b="true" sz="2658" strike="noStrike" u="none">
                <a:solidFill>
                  <a:srgbClr val="000000"/>
                </a:solidFill>
                <a:latin typeface="Poppins Bold"/>
                <a:ea typeface="Poppins Bold"/>
                <a:cs typeface="Poppins Bold"/>
                <a:sym typeface="Poppins Bold"/>
              </a:rPr>
              <a:t>   By Stationary Tests:</a:t>
            </a:r>
          </a:p>
          <a:p>
            <a:pPr algn="l" marL="573904" indent="-286952" lvl="1">
              <a:lnSpc>
                <a:spcPts val="3721"/>
              </a:lnSpc>
              <a:buFont typeface="Arial"/>
              <a:buChar char="•"/>
            </a:pPr>
            <a:r>
              <a:rPr lang="en-US" b="true" sz="2658" strike="noStrike" u="none">
                <a:solidFill>
                  <a:srgbClr val="000000"/>
                </a:solidFill>
                <a:latin typeface="Poppins Bold"/>
                <a:ea typeface="Poppins Bold"/>
                <a:cs typeface="Poppins Bold"/>
                <a:sym typeface="Poppins Bold"/>
              </a:rPr>
              <a:t>ADF Test -&gt; Data is not stationary</a:t>
            </a:r>
          </a:p>
          <a:p>
            <a:pPr algn="l" marL="573904" indent="-286952" lvl="1">
              <a:lnSpc>
                <a:spcPts val="3721"/>
              </a:lnSpc>
              <a:buFont typeface="Arial"/>
              <a:buChar char="•"/>
            </a:pPr>
            <a:r>
              <a:rPr lang="en-US" b="true" sz="2658" strike="noStrike" u="none">
                <a:solidFill>
                  <a:srgbClr val="000000"/>
                </a:solidFill>
                <a:latin typeface="Poppins Bold"/>
                <a:ea typeface="Poppins Bold"/>
                <a:cs typeface="Poppins Bold"/>
                <a:sym typeface="Poppins Bold"/>
              </a:rPr>
              <a:t>KPSS Test -&gt; Data is not stationary</a:t>
            </a:r>
          </a:p>
          <a:p>
            <a:pPr algn="l" marL="0" indent="0" lvl="0">
              <a:lnSpc>
                <a:spcPts val="3721"/>
              </a:lnSpc>
              <a:spcBef>
                <a:spcPct val="0"/>
              </a:spcBef>
            </a:pPr>
            <a:r>
              <a:rPr lang="en-US" b="true" sz="2658" strike="noStrike" u="none">
                <a:solidFill>
                  <a:srgbClr val="000000"/>
                </a:solidFill>
                <a:latin typeface="Poppins Bold"/>
                <a:ea typeface="Poppins Bold"/>
                <a:cs typeface="Poppins Bold"/>
                <a:sym typeface="Poppins Bold"/>
              </a:rPr>
              <a:t>   Criteria : </a:t>
            </a:r>
          </a:p>
          <a:p>
            <a:pPr algn="l" marL="573904" indent="-286952" lvl="1">
              <a:lnSpc>
                <a:spcPts val="3721"/>
              </a:lnSpc>
              <a:buFont typeface="Arial"/>
              <a:buChar char="•"/>
            </a:pPr>
            <a:r>
              <a:rPr lang="en-US" b="true" sz="2658" strike="noStrike" u="none">
                <a:solidFill>
                  <a:srgbClr val="000000"/>
                </a:solidFill>
                <a:latin typeface="Poppins Bold"/>
                <a:ea typeface="Poppins Bold"/>
                <a:cs typeface="Poppins Bold"/>
                <a:sym typeface="Poppins Bold"/>
              </a:rPr>
              <a:t>If any one test shows stationarity, we can proceed with ARIMA.</a:t>
            </a:r>
          </a:p>
          <a:p>
            <a:pPr algn="l" marL="573904" indent="-286952" lvl="1">
              <a:lnSpc>
                <a:spcPts val="3721"/>
              </a:lnSpc>
              <a:buFont typeface="Arial"/>
              <a:buChar char="•"/>
            </a:pPr>
            <a:r>
              <a:rPr lang="en-US" b="true" sz="2658" strike="noStrike" u="none">
                <a:solidFill>
                  <a:srgbClr val="000000"/>
                </a:solidFill>
                <a:latin typeface="Poppins Bold"/>
                <a:ea typeface="Poppins Bold"/>
                <a:cs typeface="Poppins Bold"/>
                <a:sym typeface="Poppins Bold"/>
              </a:rPr>
              <a:t>Differencing is crucial to make data stationary before fitting</a:t>
            </a:r>
            <a:r>
              <a:rPr lang="en-US" b="true" sz="2658" strike="noStrike" u="none">
                <a:solidFill>
                  <a:srgbClr val="000000"/>
                </a:solidFill>
                <a:latin typeface="Poppins Bold"/>
                <a:ea typeface="Poppins Bold"/>
                <a:cs typeface="Poppins Bold"/>
                <a:sym typeface="Poppins Bold"/>
              </a:rPr>
              <a:t> ARIMA.</a:t>
            </a:r>
          </a:p>
        </p:txBody>
      </p:sp>
      <p:sp>
        <p:nvSpPr>
          <p:cNvPr name="TextBox 11" id="11"/>
          <p:cNvSpPr txBox="true"/>
          <p:nvPr/>
        </p:nvSpPr>
        <p:spPr>
          <a:xfrm rot="0">
            <a:off x="1794798" y="1095375"/>
            <a:ext cx="8048291" cy="403322"/>
          </a:xfrm>
          <a:prstGeom prst="rect">
            <a:avLst/>
          </a:prstGeom>
        </p:spPr>
        <p:txBody>
          <a:bodyPr anchor="t" rtlCol="false" tIns="0" lIns="0" bIns="0" rIns="0">
            <a:spAutoFit/>
          </a:bodyPr>
          <a:lstStyle/>
          <a:p>
            <a:pPr algn="l" marL="0" indent="0" lvl="0">
              <a:lnSpc>
                <a:spcPts val="2996"/>
              </a:lnSpc>
              <a:spcBef>
                <a:spcPct val="0"/>
              </a:spcBef>
            </a:pPr>
            <a:r>
              <a:rPr lang="en-US" sz="3121" strike="noStrike" u="none">
                <a:solidFill>
                  <a:srgbClr val="81B04B"/>
                </a:solidFill>
                <a:latin typeface="Archivo Black"/>
                <a:ea typeface="Archivo Black"/>
                <a:cs typeface="Archivo Black"/>
                <a:sym typeface="Archivo Black"/>
              </a:rPr>
              <a:t>Test Results</a:t>
            </a:r>
            <a:r>
              <a:rPr lang="en-US" sz="3121" strike="noStrike" u="none">
                <a:solidFill>
                  <a:srgbClr val="81B04B"/>
                </a:solidFill>
                <a:latin typeface="Archivo Black"/>
                <a:ea typeface="Archivo Black"/>
                <a:cs typeface="Archivo Black"/>
                <a:sym typeface="Archivo Black"/>
              </a:rPr>
              <a:t>:</a:t>
            </a:r>
          </a:p>
        </p:txBody>
      </p:sp>
      <p:sp>
        <p:nvSpPr>
          <p:cNvPr name="Freeform 12" id="12"/>
          <p:cNvSpPr/>
          <p:nvPr/>
        </p:nvSpPr>
        <p:spPr>
          <a:xfrm flipH="false" flipV="false" rot="0">
            <a:off x="15674040" y="7083041"/>
            <a:ext cx="1524533" cy="2489033"/>
          </a:xfrm>
          <a:custGeom>
            <a:avLst/>
            <a:gdLst/>
            <a:ahLst/>
            <a:cxnLst/>
            <a:rect r="r" b="b" t="t" l="l"/>
            <a:pathLst>
              <a:path h="2489033" w="1524533">
                <a:moveTo>
                  <a:pt x="0" y="0"/>
                </a:moveTo>
                <a:lnTo>
                  <a:pt x="1524533" y="0"/>
                </a:lnTo>
                <a:lnTo>
                  <a:pt x="1524533" y="2489032"/>
                </a:lnTo>
                <a:lnTo>
                  <a:pt x="0" y="24890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DAGysQNeG6U</dc:identifier>
  <dcterms:modified xsi:type="dcterms:W3CDTF">2011-08-01T06:04:30Z</dcterms:modified>
  <cp:revision>1</cp:revision>
  <dc:title>Power Energy Consumption Time Series Presentation</dc:title>
</cp:coreProperties>
</file>